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sldIdLst>
    <p:sldId id="256" r:id="rId5"/>
    <p:sldId id="277" r:id="rId6"/>
    <p:sldId id="286" r:id="rId7"/>
    <p:sldId id="288" r:id="rId8"/>
    <p:sldId id="287" r:id="rId9"/>
    <p:sldId id="259" r:id="rId10"/>
    <p:sldId id="299" r:id="rId11"/>
    <p:sldId id="279" r:id="rId12"/>
    <p:sldId id="298" r:id="rId13"/>
    <p:sldId id="272" r:id="rId14"/>
    <p:sldId id="278" r:id="rId15"/>
    <p:sldId id="289" r:id="rId16"/>
    <p:sldId id="305" r:id="rId17"/>
    <p:sldId id="265" r:id="rId18"/>
    <p:sldId id="290" r:id="rId19"/>
    <p:sldId id="291" r:id="rId20"/>
    <p:sldId id="292" r:id="rId21"/>
    <p:sldId id="293" r:id="rId22"/>
    <p:sldId id="295" r:id="rId23"/>
    <p:sldId id="300" r:id="rId24"/>
    <p:sldId id="297" r:id="rId25"/>
    <p:sldId id="301" r:id="rId26"/>
    <p:sldId id="302" r:id="rId27"/>
    <p:sldId id="303" r:id="rId28"/>
    <p:sldId id="304" r:id="rId29"/>
    <p:sldId id="307" r:id="rId30"/>
    <p:sldId id="306" r:id="rId31"/>
    <p:sldId id="310" r:id="rId32"/>
    <p:sldId id="311" r:id="rId33"/>
    <p:sldId id="312" r:id="rId34"/>
    <p:sldId id="313" r:id="rId35"/>
    <p:sldId id="314" r:id="rId36"/>
    <p:sldId id="317" r:id="rId37"/>
    <p:sldId id="315" r:id="rId38"/>
    <p:sldId id="316" r:id="rId39"/>
    <p:sldId id="308" r:id="rId40"/>
    <p:sldId id="318" r:id="rId41"/>
    <p:sldId id="321" r:id="rId42"/>
    <p:sldId id="309" r:id="rId43"/>
    <p:sldId id="320" r:id="rId44"/>
    <p:sldId id="319" r:id="rId45"/>
    <p:sldId id="257" r:id="rId46"/>
    <p:sldId id="258" r:id="rId4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18"/>
    <a:srgbClr val="2B5A7F"/>
    <a:srgbClr val="9DC2E0"/>
    <a:srgbClr val="4F0A4F"/>
    <a:srgbClr val="E19FDF"/>
    <a:srgbClr val="645399"/>
    <a:srgbClr val="AD9DDF"/>
    <a:srgbClr val="A23851"/>
    <a:srgbClr val="DD9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073028-5285-2F37-AF30-A6A7576BF0A4}" v="1207" dt="2019-09-15T10:27:46.92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Stijl, donker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Stijl, licht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33" autoAdjust="0"/>
    <p:restoredTop sz="65018" autoAdjust="0"/>
  </p:normalViewPr>
  <p:slideViewPr>
    <p:cSldViewPr snapToGrid="0">
      <p:cViewPr>
        <p:scale>
          <a:sx n="50" d="100"/>
          <a:sy n="50" d="100"/>
        </p:scale>
        <p:origin x="462" y="5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753A-9A06-804F-98E6-FD33E57F14C8}" type="datetimeFigureOut">
              <a:rPr lang="nl-NL" smtClean="0"/>
              <a:t>29-9-2019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191BA-05A7-A44A-B328-DC6A54A84F9D}" type="slidenum">
              <a:rPr lang="nl-NL" smtClean="0"/>
              <a:t>‹nr.›</a:t>
            </a:fld>
            <a:endParaRPr lang="nl-NL"/>
          </a:p>
        </p:txBody>
      </p:sp>
    </p:spTree>
    <p:extLst>
      <p:ext uri="{BB962C8B-B14F-4D97-AF65-F5344CB8AC3E}">
        <p14:creationId xmlns:p14="http://schemas.microsoft.com/office/powerpoint/2010/main" val="1686542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og.paperspace.com/vanishing-gradients-activation-func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NRCZJUviZN0&amp;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a:t>
            </a:r>
            <a:r>
              <a:rPr lang="nl-NL" dirty="0" err="1"/>
              <a:t>learning</a:t>
            </a:r>
            <a:r>
              <a:rPr lang="nl-NL" dirty="0"/>
              <a:t> </a:t>
            </a:r>
            <a:r>
              <a:rPr lang="nl-NL" dirty="0" err="1"/>
              <a:t>rate</a:t>
            </a:r>
            <a:r>
              <a:rPr lang="nl-NL" dirty="0"/>
              <a:t> mag niet te klein zijn, want dan duurt het heel lang, en blijf je gemakkelijk in een </a:t>
            </a:r>
            <a:r>
              <a:rPr lang="nl-NL" dirty="0" err="1"/>
              <a:t>local</a:t>
            </a:r>
            <a:r>
              <a:rPr lang="nl-NL" dirty="0"/>
              <a:t> minimum zitten. Een grote </a:t>
            </a:r>
            <a:r>
              <a:rPr lang="nl-NL" dirty="0" err="1"/>
              <a:t>learning</a:t>
            </a:r>
            <a:r>
              <a:rPr lang="nl-NL" dirty="0"/>
              <a:t> </a:t>
            </a:r>
            <a:r>
              <a:rPr lang="nl-NL" dirty="0" err="1"/>
              <a:t>rate</a:t>
            </a:r>
            <a:r>
              <a:rPr lang="nl-NL" dirty="0"/>
              <a:t> is goed omdat het dan vooruit gaat, maar als je dicht bij het minimum komt, spring je soms over het minimum, en blijf je ‘pingpongen’ rond het minimum.</a:t>
            </a:r>
          </a:p>
          <a:p>
            <a:endParaRPr lang="nl-NL" dirty="0"/>
          </a:p>
          <a:p>
            <a:r>
              <a:rPr lang="nl-NL" dirty="0"/>
              <a:t>Aangepaste, </a:t>
            </a:r>
            <a:r>
              <a:rPr lang="nl-NL" dirty="0" err="1"/>
              <a:t>adaptive</a:t>
            </a:r>
            <a:r>
              <a:rPr lang="nl-NL" dirty="0"/>
              <a:t> </a:t>
            </a:r>
            <a:r>
              <a:rPr lang="nl-NL" dirty="0" err="1"/>
              <a:t>learning</a:t>
            </a:r>
            <a:r>
              <a:rPr lang="nl-NL" dirty="0"/>
              <a:t> </a:t>
            </a:r>
            <a:r>
              <a:rPr lang="nl-NL" dirty="0" err="1"/>
              <a:t>rate</a:t>
            </a:r>
            <a:r>
              <a:rPr lang="nl-NL" dirty="0"/>
              <a:t>: in het begin groot, en nadien altijd wat minder en minder en minder = </a:t>
            </a:r>
            <a:r>
              <a:rPr lang="nl-NL" dirty="0" err="1"/>
              <a:t>simulated</a:t>
            </a:r>
            <a:r>
              <a:rPr lang="nl-NL" dirty="0"/>
              <a:t> </a:t>
            </a:r>
            <a:r>
              <a:rPr lang="nl-NL" dirty="0" err="1"/>
              <a:t>annealing</a:t>
            </a:r>
            <a:r>
              <a:rPr lang="nl-NL" dirty="0"/>
              <a:t>. Soort van ‘hittebehandeling’: van hoge temperatuur (veel bewegen, grote stappen), wat laten afkoelen.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13</a:t>
            </a:fld>
            <a:endParaRPr lang="nl-NL"/>
          </a:p>
        </p:txBody>
      </p:sp>
    </p:spTree>
    <p:extLst>
      <p:ext uri="{BB962C8B-B14F-4D97-AF65-F5344CB8AC3E}">
        <p14:creationId xmlns:p14="http://schemas.microsoft.com/office/powerpoint/2010/main" val="4008893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Vanishing</a:t>
            </a:r>
            <a:r>
              <a:rPr lang="nl-NL" dirty="0"/>
              <a:t> </a:t>
            </a:r>
            <a:r>
              <a:rPr lang="nl-NL" dirty="0" err="1"/>
              <a:t>gradient</a:t>
            </a:r>
            <a:r>
              <a:rPr lang="nl-NL" dirty="0"/>
              <a:t> </a:t>
            </a:r>
            <a:r>
              <a:rPr lang="nl-NL" dirty="0" err="1"/>
              <a:t>problem</a:t>
            </a:r>
            <a:r>
              <a:rPr lang="nl-NL" dirty="0"/>
              <a:t> bij </a:t>
            </a:r>
            <a:r>
              <a:rPr lang="nl-NL" dirty="0" err="1"/>
              <a:t>sigmoid</a:t>
            </a:r>
            <a:r>
              <a:rPr lang="nl-NL" dirty="0"/>
              <a:t> </a:t>
            </a:r>
            <a:r>
              <a:rPr lang="nl-NL" dirty="0" err="1"/>
              <a:t>activation</a:t>
            </a:r>
            <a:r>
              <a:rPr lang="nl-NL" dirty="0"/>
              <a:t> </a:t>
            </a:r>
            <a:r>
              <a:rPr lang="nl-NL" dirty="0" err="1"/>
              <a:t>functions</a:t>
            </a:r>
            <a:r>
              <a:rPr lang="nl-NL" dirty="0"/>
              <a:t>.</a:t>
            </a:r>
          </a:p>
          <a:p>
            <a:r>
              <a:rPr lang="nl-NL" dirty="0"/>
              <a:t>Als we een afgeleide (</a:t>
            </a:r>
            <a:r>
              <a:rPr lang="nl-NL" dirty="0" err="1"/>
              <a:t>gradient</a:t>
            </a:r>
            <a:r>
              <a:rPr lang="nl-NL" dirty="0"/>
              <a:t>, hellingsgraad) gaan bereken op een </a:t>
            </a:r>
            <a:r>
              <a:rPr lang="nl-NL" dirty="0" err="1"/>
              <a:t>sigmoid</a:t>
            </a:r>
            <a:r>
              <a:rPr lang="nl-NL" dirty="0"/>
              <a:t> functie (links boven), krijgen we zo een soort van gauss curve (zie rechtsonder). Dus als de input van zo’n </a:t>
            </a:r>
            <a:r>
              <a:rPr lang="nl-NL" dirty="0" err="1"/>
              <a:t>activation</a:t>
            </a:r>
            <a:r>
              <a:rPr lang="nl-NL" dirty="0"/>
              <a:t> </a:t>
            </a:r>
            <a:r>
              <a:rPr lang="nl-NL" dirty="0" err="1"/>
              <a:t>function</a:t>
            </a:r>
            <a:r>
              <a:rPr lang="nl-NL" dirty="0"/>
              <a:t>, zo’n </a:t>
            </a:r>
            <a:r>
              <a:rPr lang="nl-NL" dirty="0" err="1"/>
              <a:t>sigmoid</a:t>
            </a:r>
            <a:r>
              <a:rPr lang="nl-NL" dirty="0"/>
              <a:t> </a:t>
            </a:r>
            <a:r>
              <a:rPr lang="nl-NL" dirty="0" err="1"/>
              <a:t>activiation</a:t>
            </a:r>
            <a:r>
              <a:rPr lang="nl-NL" dirty="0"/>
              <a:t>, heel groot of heel klein is, dan is de afgeleide zo goed als 0.</a:t>
            </a:r>
          </a:p>
          <a:p>
            <a:r>
              <a:rPr lang="nl-NL" dirty="0"/>
              <a:t>In principe is de ‘</a:t>
            </a:r>
            <a:r>
              <a:rPr lang="nl-NL" dirty="0" err="1"/>
              <a:t>sweet</a:t>
            </a:r>
            <a:r>
              <a:rPr lang="nl-NL" dirty="0"/>
              <a:t> spot’ van zo’n </a:t>
            </a:r>
            <a:r>
              <a:rPr lang="nl-NL" dirty="0" err="1"/>
              <a:t>activation</a:t>
            </a:r>
            <a:r>
              <a:rPr lang="nl-NL" dirty="0"/>
              <a:t> </a:t>
            </a:r>
            <a:r>
              <a:rPr lang="nl-NL" dirty="0" err="1"/>
              <a:t>function</a:t>
            </a:r>
            <a:r>
              <a:rPr lang="nl-NL" dirty="0"/>
              <a:t> niet al te groot, echt maar klein beetje van de nul verwijderd, maar iets te veel positief of negatief, en we hebben een platte lijn, en dus </a:t>
            </a:r>
            <a:r>
              <a:rPr lang="nl-NL" dirty="0" err="1"/>
              <a:t>richtingscoefficient</a:t>
            </a:r>
            <a:r>
              <a:rPr lang="nl-NL" dirty="0"/>
              <a:t> = 0 (we staan op een vlakte, en hebben geen idee meer welke weg we moeten gaan om beter te doen, dus zetten we geen stap meer)</a:t>
            </a:r>
          </a:p>
          <a:p>
            <a:r>
              <a:rPr lang="nl-NL" dirty="0"/>
              <a:t>En dit effect wordt nog veel harder uitvergroot hoe meer we </a:t>
            </a:r>
            <a:r>
              <a:rPr lang="nl-NL" dirty="0" err="1"/>
              <a:t>backwards</a:t>
            </a:r>
            <a:r>
              <a:rPr lang="nl-NL" dirty="0"/>
              <a:t> gaan, want door de </a:t>
            </a:r>
            <a:r>
              <a:rPr lang="nl-NL" dirty="0" err="1"/>
              <a:t>chainrule</a:t>
            </a:r>
            <a:r>
              <a:rPr lang="nl-NL" dirty="0"/>
              <a:t> gaan we die </a:t>
            </a:r>
            <a:r>
              <a:rPr lang="nl-NL" dirty="0" err="1"/>
              <a:t>gradients</a:t>
            </a:r>
            <a:r>
              <a:rPr lang="nl-NL" dirty="0"/>
              <a:t> vermenigvuldigen, als we dus klein beetje weg uit centrum, de 0 zitten, gaan we dat steeds vermenigvuldigen, dus steeds verder en verder weg van de nul, en dus geen updates meer. </a:t>
            </a:r>
          </a:p>
          <a:p>
            <a:r>
              <a:rPr lang="nl-NL" dirty="0"/>
              <a:t>Dit noemt men het probleem van </a:t>
            </a:r>
            <a:r>
              <a:rPr lang="nl-NL" dirty="0" err="1"/>
              <a:t>vanishing</a:t>
            </a:r>
            <a:r>
              <a:rPr lang="nl-NL" dirty="0"/>
              <a:t> </a:t>
            </a:r>
            <a:r>
              <a:rPr lang="nl-NL" dirty="0" err="1"/>
              <a:t>gradients</a:t>
            </a:r>
            <a:r>
              <a:rPr lang="nl-NL" dirty="0"/>
              <a:t> </a:t>
            </a:r>
            <a:r>
              <a:rPr lang="nl-NL" dirty="0">
                <a:sym typeface="Wingdings" panose="05000000000000000000" pitchFamily="2" charset="2"/>
              </a:rPr>
              <a:t> oplossing: </a:t>
            </a:r>
            <a:r>
              <a:rPr lang="nl-NL" dirty="0" err="1">
                <a:sym typeface="Wingdings" panose="05000000000000000000" pitchFamily="2" charset="2"/>
              </a:rPr>
              <a:t>ReLU</a:t>
            </a:r>
            <a:r>
              <a:rPr lang="nl-NL" dirty="0">
                <a:sym typeface="Wingdings" panose="05000000000000000000" pitchFamily="2" charset="2"/>
              </a:rPr>
              <a:t> gebruiken</a:t>
            </a:r>
            <a:endParaRPr lang="nl-BE" dirty="0"/>
          </a:p>
        </p:txBody>
      </p:sp>
    </p:spTree>
    <p:extLst>
      <p:ext uri="{BB962C8B-B14F-4D97-AF65-F5344CB8AC3E}">
        <p14:creationId xmlns:p14="http://schemas.microsoft.com/office/powerpoint/2010/main" val="889727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ReLU</a:t>
            </a:r>
            <a:r>
              <a:rPr lang="nl-NL" dirty="0"/>
              <a:t> </a:t>
            </a:r>
            <a:r>
              <a:rPr lang="nl-NL" dirty="0" err="1"/>
              <a:t>activation</a:t>
            </a:r>
            <a:r>
              <a:rPr lang="nl-NL" dirty="0"/>
              <a:t> </a:t>
            </a:r>
            <a:r>
              <a:rPr lang="nl-NL" dirty="0" err="1"/>
              <a:t>functions</a:t>
            </a:r>
            <a:r>
              <a:rPr lang="nl-NL" dirty="0"/>
              <a:t> gaan geen last hebben van die </a:t>
            </a:r>
            <a:r>
              <a:rPr lang="nl-NL" dirty="0" err="1"/>
              <a:t>vanishing</a:t>
            </a:r>
            <a:r>
              <a:rPr lang="nl-NL" dirty="0"/>
              <a:t> </a:t>
            </a:r>
            <a:r>
              <a:rPr lang="nl-NL" dirty="0" err="1"/>
              <a:t>gradients</a:t>
            </a:r>
            <a:r>
              <a:rPr lang="nl-NL" dirty="0"/>
              <a:t>. De afgeleide van een </a:t>
            </a:r>
            <a:r>
              <a:rPr lang="nl-NL" dirty="0" err="1"/>
              <a:t>relu</a:t>
            </a:r>
            <a:r>
              <a:rPr lang="nl-NL" dirty="0"/>
              <a:t> is immers 1 of 0. Ofwel updaten, ofwel niet. De ‘</a:t>
            </a:r>
            <a:r>
              <a:rPr lang="nl-NL" dirty="0" err="1"/>
              <a:t>sweet</a:t>
            </a:r>
            <a:r>
              <a:rPr lang="nl-NL" dirty="0"/>
              <a:t> spot’ is nu wel een heel pak groter…gewoon een positief getal en we kunnen updaten…</a:t>
            </a:r>
          </a:p>
          <a:p>
            <a:r>
              <a:rPr lang="nl-NL" dirty="0"/>
              <a:t>Ok, we zitten wel met het probleem van een mogelijke dead neuron, als we in de negatieve range zitten, want daar is de </a:t>
            </a:r>
            <a:r>
              <a:rPr lang="nl-NL" dirty="0" err="1"/>
              <a:t>richtigscoefficient</a:t>
            </a:r>
            <a:r>
              <a:rPr lang="nl-NL" dirty="0"/>
              <a:t> ook 0 (ook een vlakte dus)</a:t>
            </a:r>
            <a:endParaRPr lang="nl-BE" dirty="0"/>
          </a:p>
        </p:txBody>
      </p:sp>
    </p:spTree>
    <p:extLst>
      <p:ext uri="{BB962C8B-B14F-4D97-AF65-F5344CB8AC3E}">
        <p14:creationId xmlns:p14="http://schemas.microsoft.com/office/powerpoint/2010/main" val="953938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Mogelijke oplossing van de </a:t>
            </a:r>
            <a:r>
              <a:rPr lang="nl-NL" dirty="0" err="1"/>
              <a:t>ReLU</a:t>
            </a:r>
            <a:r>
              <a:rPr lang="nl-NL" dirty="0"/>
              <a:t> is dat we een </a:t>
            </a:r>
            <a:r>
              <a:rPr lang="nl-NL" dirty="0" err="1"/>
              <a:t>leaky</a:t>
            </a:r>
            <a:r>
              <a:rPr lang="nl-NL" dirty="0"/>
              <a:t> </a:t>
            </a:r>
            <a:r>
              <a:rPr lang="nl-NL" dirty="0" err="1"/>
              <a:t>relu</a:t>
            </a:r>
            <a:r>
              <a:rPr lang="nl-NL" dirty="0"/>
              <a:t> nemen, om ook in de negatieve range een update te kunnen doen (een stap in de richting van het dal te kunnen nemen)</a:t>
            </a:r>
          </a:p>
          <a:p>
            <a:r>
              <a:rPr lang="nl-NL" dirty="0"/>
              <a:t>Maar in de praktijk gaan we heel veel </a:t>
            </a:r>
            <a:r>
              <a:rPr lang="nl-NL" dirty="0" err="1"/>
              <a:t>trukjes</a:t>
            </a:r>
            <a:r>
              <a:rPr lang="nl-NL" dirty="0"/>
              <a:t> (</a:t>
            </a:r>
            <a:r>
              <a:rPr lang="nl-NL" dirty="0" err="1"/>
              <a:t>oa</a:t>
            </a:r>
            <a:r>
              <a:rPr lang="nl-NL" dirty="0"/>
              <a:t> </a:t>
            </a:r>
            <a:r>
              <a:rPr lang="nl-NL" dirty="0" err="1"/>
              <a:t>regularistatie</a:t>
            </a:r>
            <a:r>
              <a:rPr lang="nl-NL" dirty="0"/>
              <a:t> </a:t>
            </a:r>
            <a:r>
              <a:rPr lang="nl-NL" dirty="0" err="1"/>
              <a:t>trukjes</a:t>
            </a:r>
            <a:r>
              <a:rPr lang="nl-NL" dirty="0"/>
              <a:t> zoals batch norm) doen, om data terug naar de </a:t>
            </a:r>
            <a:r>
              <a:rPr lang="nl-NL" dirty="0" err="1"/>
              <a:t>sweet</a:t>
            </a:r>
            <a:r>
              <a:rPr lang="nl-NL" dirty="0"/>
              <a:t> spot te brengen, en dan is de </a:t>
            </a:r>
            <a:r>
              <a:rPr lang="nl-NL" dirty="0" err="1"/>
              <a:t>ReLU</a:t>
            </a:r>
            <a:r>
              <a:rPr lang="nl-NL" dirty="0"/>
              <a:t> met zijn easy </a:t>
            </a:r>
            <a:r>
              <a:rPr lang="nl-NL" dirty="0" err="1"/>
              <a:t>compute</a:t>
            </a:r>
            <a:r>
              <a:rPr lang="nl-NL" dirty="0"/>
              <a:t> en grote positieve </a:t>
            </a:r>
            <a:r>
              <a:rPr lang="nl-NL" dirty="0" err="1"/>
              <a:t>sweet</a:t>
            </a:r>
            <a:r>
              <a:rPr lang="nl-NL" dirty="0"/>
              <a:t> spot, een goeie keuze (bijna altijd een goeie keuze voor uw </a:t>
            </a:r>
            <a:r>
              <a:rPr lang="nl-NL" dirty="0" err="1"/>
              <a:t>hidden</a:t>
            </a:r>
            <a:r>
              <a:rPr lang="nl-NL" dirty="0"/>
              <a:t> </a:t>
            </a:r>
            <a:r>
              <a:rPr lang="nl-NL" dirty="0" err="1"/>
              <a:t>layers</a:t>
            </a:r>
            <a:r>
              <a:rPr lang="nl-NL" dirty="0"/>
              <a:t>)</a:t>
            </a:r>
          </a:p>
          <a:p>
            <a:endParaRPr lang="nl-NL" dirty="0"/>
          </a:p>
          <a:p>
            <a:r>
              <a:rPr lang="nl-NL" dirty="0"/>
              <a:t>Gedetailleerde behandeling van </a:t>
            </a:r>
            <a:r>
              <a:rPr lang="nl-NL" dirty="0" err="1"/>
              <a:t>ReLU</a:t>
            </a:r>
            <a:r>
              <a:rPr lang="nl-NL" dirty="0"/>
              <a:t>, </a:t>
            </a:r>
            <a:r>
              <a:rPr lang="nl-NL" dirty="0" err="1"/>
              <a:t>leaky</a:t>
            </a:r>
            <a:r>
              <a:rPr lang="nl-NL" dirty="0"/>
              <a:t> </a:t>
            </a:r>
            <a:r>
              <a:rPr lang="nl-NL" dirty="0" err="1"/>
              <a:t>ReLU</a:t>
            </a:r>
            <a:r>
              <a:rPr lang="nl-NL" dirty="0"/>
              <a:t> en ELU: </a:t>
            </a:r>
            <a:r>
              <a:rPr lang="nl-BE" dirty="0">
                <a:hlinkClick r:id="rId3"/>
              </a:rPr>
              <a:t>https://blog.paperspace.com/vanishing-gradients-activation-function/</a:t>
            </a:r>
            <a:endParaRPr lang="nl-BE" dirty="0"/>
          </a:p>
        </p:txBody>
      </p:sp>
    </p:spTree>
    <p:extLst>
      <p:ext uri="{BB962C8B-B14F-4D97-AF65-F5344CB8AC3E}">
        <p14:creationId xmlns:p14="http://schemas.microsoft.com/office/powerpoint/2010/main" val="2231956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Nadat je model </a:t>
            </a:r>
            <a:r>
              <a:rPr lang="nl-NL" dirty="0" err="1"/>
              <a:t>getrained</a:t>
            </a:r>
            <a:r>
              <a:rPr lang="nl-NL" dirty="0"/>
              <a:t> is, en je wilt het in </a:t>
            </a:r>
            <a:r>
              <a:rPr lang="nl-NL" dirty="0" err="1"/>
              <a:t>production</a:t>
            </a:r>
            <a:r>
              <a:rPr lang="nl-NL" dirty="0"/>
              <a:t> gaan zetten (zoals test </a:t>
            </a:r>
            <a:r>
              <a:rPr lang="nl-NL" dirty="0" err="1"/>
              <a:t>phase</a:t>
            </a:r>
            <a:r>
              <a:rPr lang="nl-NL" dirty="0"/>
              <a:t>), dan noemen we dat </a:t>
            </a:r>
            <a:r>
              <a:rPr lang="nl-NL" dirty="0" err="1"/>
              <a:t>inference</a:t>
            </a:r>
            <a:r>
              <a:rPr lang="nl-NL" dirty="0"/>
              <a:t>. Trouwens, </a:t>
            </a:r>
            <a:r>
              <a:rPr lang="nl-NL" dirty="0" err="1"/>
              <a:t>inference</a:t>
            </a:r>
            <a:r>
              <a:rPr lang="nl-NL" dirty="0"/>
              <a:t> gebeurt bijna altijd op CPU. Training kan op GPU gebeuren voor </a:t>
            </a:r>
            <a:r>
              <a:rPr lang="nl-NL" dirty="0" err="1"/>
              <a:t>massive</a:t>
            </a:r>
            <a:r>
              <a:rPr lang="nl-NL" dirty="0"/>
              <a:t> </a:t>
            </a:r>
            <a:r>
              <a:rPr lang="nl-NL" dirty="0" err="1"/>
              <a:t>parrallellisation</a:t>
            </a:r>
            <a:r>
              <a:rPr lang="nl-NL" dirty="0"/>
              <a:t>. Maar bij </a:t>
            </a:r>
            <a:r>
              <a:rPr lang="nl-NL" dirty="0" err="1"/>
              <a:t>inference</a:t>
            </a:r>
            <a:r>
              <a:rPr lang="nl-NL" dirty="0"/>
              <a:t> heb je bijna altijd maar 1 (of een paar samples) waarvoor je de uitkomst wilt hebben. Dus dat is quasi even snel op een CPU. Kan soms zelfs trager zijn op GPU omdat je dan je input ook nog klaar moet maken voor </a:t>
            </a:r>
            <a:r>
              <a:rPr lang="nl-NL" dirty="0" err="1"/>
              <a:t>parallellisation</a:t>
            </a:r>
            <a:r>
              <a:rPr lang="nl-NL" dirty="0"/>
              <a:t>…</a:t>
            </a:r>
            <a:endParaRPr lang="nl-BE" dirty="0"/>
          </a:p>
        </p:txBody>
      </p:sp>
    </p:spTree>
    <p:extLst>
      <p:ext uri="{BB962C8B-B14F-4D97-AF65-F5344CB8AC3E}">
        <p14:creationId xmlns:p14="http://schemas.microsoft.com/office/powerpoint/2010/main" val="366986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Dit is een 3-D representatie van de </a:t>
            </a:r>
            <a:r>
              <a:rPr lang="nl-NL" dirty="0" err="1"/>
              <a:t>loss</a:t>
            </a:r>
            <a:r>
              <a:rPr lang="nl-NL" dirty="0"/>
              <a:t> functie van VGG-56 </a:t>
            </a:r>
            <a:r>
              <a:rPr lang="nl-NL" dirty="0" err="1"/>
              <a:t>deep</a:t>
            </a:r>
            <a:r>
              <a:rPr lang="nl-NL" dirty="0"/>
              <a:t> </a:t>
            </a:r>
            <a:r>
              <a:rPr lang="nl-NL" dirty="0" err="1"/>
              <a:t>network</a:t>
            </a:r>
            <a:r>
              <a:rPr lang="nl-NL" dirty="0"/>
              <a:t> op de CIFAR-10 dataset</a:t>
            </a:r>
          </a:p>
          <a:p>
            <a:endParaRPr lang="nl-NL" dirty="0"/>
          </a:p>
          <a:p>
            <a:r>
              <a:rPr lang="nl-NL" dirty="0"/>
              <a:t>Always </a:t>
            </a:r>
            <a:r>
              <a:rPr lang="nl-NL" dirty="0" err="1"/>
              <a:t>remember</a:t>
            </a:r>
            <a:r>
              <a:rPr lang="nl-NL" dirty="0"/>
              <a:t>: hier laten ze maar 2 </a:t>
            </a:r>
            <a:r>
              <a:rPr lang="nl-NL" dirty="0" err="1"/>
              <a:t>weights</a:t>
            </a:r>
            <a:r>
              <a:rPr lang="nl-NL" dirty="0"/>
              <a:t> zien (x en y-as) en de </a:t>
            </a:r>
            <a:r>
              <a:rPr lang="nl-NL" dirty="0" err="1"/>
              <a:t>loss</a:t>
            </a:r>
            <a:r>
              <a:rPr lang="nl-NL" dirty="0"/>
              <a:t> is de z-as. Zo krijgen we een 3D image. Maar in realiteit spreken we over vele duizenden </a:t>
            </a:r>
            <a:r>
              <a:rPr lang="nl-NL" dirty="0" err="1"/>
              <a:t>weights</a:t>
            </a:r>
            <a:r>
              <a:rPr lang="nl-NL" dirty="0"/>
              <a:t>, dus een +1000-Dimensionale </a:t>
            </a:r>
            <a:r>
              <a:rPr lang="nl-NL" dirty="0" err="1"/>
              <a:t>loss</a:t>
            </a:r>
            <a:r>
              <a:rPr lang="nl-NL" dirty="0"/>
              <a:t> landscape…</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21</a:t>
            </a:fld>
            <a:endParaRPr lang="nl-NL"/>
          </a:p>
        </p:txBody>
      </p:sp>
    </p:spTree>
    <p:extLst>
      <p:ext uri="{BB962C8B-B14F-4D97-AF65-F5344CB8AC3E}">
        <p14:creationId xmlns:p14="http://schemas.microsoft.com/office/powerpoint/2010/main" val="421836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Local</a:t>
            </a:r>
            <a:r>
              <a:rPr lang="nl-NL" dirty="0"/>
              <a:t> minima: als we via </a:t>
            </a:r>
            <a:r>
              <a:rPr lang="nl-NL" dirty="0" err="1"/>
              <a:t>gradient</a:t>
            </a:r>
            <a:r>
              <a:rPr lang="nl-NL" dirty="0"/>
              <a:t> </a:t>
            </a:r>
            <a:r>
              <a:rPr lang="nl-NL" dirty="0" err="1"/>
              <a:t>descent</a:t>
            </a:r>
            <a:r>
              <a:rPr lang="nl-NL" dirty="0"/>
              <a:t> ergens beginnen, kan het goed zijn dat door altijd maar de steilste helling naar beneden te nemen, we in een </a:t>
            </a:r>
            <a:r>
              <a:rPr lang="nl-NL" dirty="0" err="1"/>
              <a:t>local</a:t>
            </a:r>
            <a:r>
              <a:rPr lang="nl-NL" dirty="0"/>
              <a:t> minima terecht komen.</a:t>
            </a:r>
          </a:p>
          <a:p>
            <a:endParaRPr lang="nl-NL" dirty="0"/>
          </a:p>
          <a:p>
            <a:r>
              <a:rPr lang="nl-NL" dirty="0"/>
              <a:t>Op een bepaald moment, wanneer we in zo’n ‘dalletje’ terechtkomen, gaat onze </a:t>
            </a:r>
            <a:r>
              <a:rPr lang="nl-NL" dirty="0" err="1"/>
              <a:t>gradient</a:t>
            </a:r>
            <a:r>
              <a:rPr lang="nl-NL" dirty="0"/>
              <a:t> ook minder en minder groot worden, en onze stap dus ook. Tot we stilstaan in dat dal.</a:t>
            </a:r>
          </a:p>
          <a:p>
            <a:endParaRPr lang="nl-NL" dirty="0"/>
          </a:p>
          <a:p>
            <a:r>
              <a:rPr lang="nl-NL" dirty="0"/>
              <a:t>Bij een </a:t>
            </a:r>
            <a:r>
              <a:rPr lang="nl-NL" dirty="0" err="1"/>
              <a:t>saddle</a:t>
            </a:r>
            <a:r>
              <a:rPr lang="nl-NL" dirty="0"/>
              <a:t> point zijn de steilste richtingen bv van links naar rechts, en zien we onze </a:t>
            </a:r>
            <a:r>
              <a:rPr lang="nl-NL" dirty="0" err="1"/>
              <a:t>loss</a:t>
            </a:r>
            <a:r>
              <a:rPr lang="nl-NL" dirty="0"/>
              <a:t> zo beetje hoger, beetje lager, beetje hoger, beetje lager fluctueren. Dus denken we dat we in een minimum zitten…</a:t>
            </a:r>
          </a:p>
          <a:p>
            <a:r>
              <a:rPr lang="nl-NL" dirty="0"/>
              <a:t>Hoewel we eigenlijk ook eens in de minder steile richting hadden moeten gaan kijken om uit zo’n </a:t>
            </a:r>
            <a:r>
              <a:rPr lang="nl-NL" dirty="0" err="1"/>
              <a:t>saddle</a:t>
            </a:r>
            <a:r>
              <a:rPr lang="nl-NL" dirty="0"/>
              <a:t> point, of </a:t>
            </a:r>
            <a:r>
              <a:rPr lang="nl-NL" dirty="0" err="1"/>
              <a:t>local</a:t>
            </a:r>
            <a:r>
              <a:rPr lang="nl-NL" dirty="0"/>
              <a:t> minima te geraken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22</a:t>
            </a:fld>
            <a:endParaRPr lang="nl-NL"/>
          </a:p>
        </p:txBody>
      </p:sp>
    </p:spTree>
    <p:extLst>
      <p:ext uri="{BB962C8B-B14F-4D97-AF65-F5344CB8AC3E}">
        <p14:creationId xmlns:p14="http://schemas.microsoft.com/office/powerpoint/2010/main" val="3973222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Gradient</a:t>
            </a:r>
            <a:r>
              <a:rPr lang="nl-NL" dirty="0"/>
              <a:t> </a:t>
            </a:r>
            <a:r>
              <a:rPr lang="nl-NL" dirty="0" err="1"/>
              <a:t>descent</a:t>
            </a:r>
            <a:r>
              <a:rPr lang="nl-NL" dirty="0"/>
              <a:t> neemt eigenlijk alle training </a:t>
            </a:r>
            <a:r>
              <a:rPr lang="nl-NL" dirty="0" err="1"/>
              <a:t>examples</a:t>
            </a:r>
            <a:r>
              <a:rPr lang="nl-NL" dirty="0"/>
              <a:t>, stuurt die er allemaal door (forward pass in het netwerk), berekent de </a:t>
            </a:r>
            <a:r>
              <a:rPr lang="nl-NL" dirty="0" err="1"/>
              <a:t>loss</a:t>
            </a:r>
            <a:r>
              <a:rPr lang="nl-NL" dirty="0"/>
              <a:t> </a:t>
            </a:r>
            <a:r>
              <a:rPr lang="nl-NL" dirty="0" err="1"/>
              <a:t>function</a:t>
            </a:r>
            <a:r>
              <a:rPr lang="nl-NL" dirty="0"/>
              <a:t>, en via </a:t>
            </a:r>
            <a:r>
              <a:rPr lang="nl-NL" dirty="0" err="1"/>
              <a:t>gradient</a:t>
            </a:r>
            <a:r>
              <a:rPr lang="nl-NL" dirty="0"/>
              <a:t> berekening de </a:t>
            </a:r>
            <a:r>
              <a:rPr lang="nl-NL" dirty="0" err="1"/>
              <a:t>optimizer</a:t>
            </a:r>
            <a:r>
              <a:rPr lang="nl-NL" dirty="0"/>
              <a:t> zijn werk laten doen om de </a:t>
            </a:r>
            <a:r>
              <a:rPr lang="nl-NL" dirty="0" err="1"/>
              <a:t>weights</a:t>
            </a:r>
            <a:r>
              <a:rPr lang="nl-NL" dirty="0"/>
              <a:t> te updaten in de backward pass. Dit is de optimale manier. </a:t>
            </a:r>
            <a:r>
              <a:rPr lang="nl-NL" dirty="0" err="1"/>
              <a:t>Smooth</a:t>
            </a:r>
            <a:r>
              <a:rPr lang="nl-NL" dirty="0"/>
              <a:t>. Maar dus zonder </a:t>
            </a:r>
            <a:r>
              <a:rPr lang="nl-NL" dirty="0" err="1"/>
              <a:t>randomness</a:t>
            </a:r>
            <a:r>
              <a:rPr lang="nl-NL" dirty="0"/>
              <a:t>, en vraagt veel memory, zeker als je veel training samples hebt.</a:t>
            </a:r>
          </a:p>
          <a:p>
            <a:r>
              <a:rPr lang="nl-NL" dirty="0"/>
              <a:t>Dit is gekend als ‘Batch </a:t>
            </a:r>
            <a:r>
              <a:rPr lang="nl-NL" dirty="0" err="1"/>
              <a:t>Gradient</a:t>
            </a:r>
            <a:r>
              <a:rPr lang="nl-NL" dirty="0"/>
              <a:t> </a:t>
            </a:r>
            <a:r>
              <a:rPr lang="nl-NL" dirty="0" err="1"/>
              <a:t>Descent</a:t>
            </a:r>
            <a:r>
              <a:rPr lang="nl-NL" dirty="0"/>
              <a:t>’, maar met batch bedoelt men eigenlijk alle training samples.</a:t>
            </a:r>
          </a:p>
          <a:p>
            <a:endParaRPr lang="nl-NL" dirty="0"/>
          </a:p>
          <a:p>
            <a:r>
              <a:rPr lang="nl-NL" dirty="0"/>
              <a:t>Daarom: </a:t>
            </a:r>
            <a:r>
              <a:rPr lang="nl-NL" dirty="0" err="1"/>
              <a:t>ipv</a:t>
            </a:r>
            <a:r>
              <a:rPr lang="nl-NL" dirty="0"/>
              <a:t> alle training </a:t>
            </a:r>
            <a:r>
              <a:rPr lang="nl-NL" dirty="0" err="1"/>
              <a:t>examples</a:t>
            </a:r>
            <a:r>
              <a:rPr lang="nl-NL" dirty="0"/>
              <a:t> te nemen voor de </a:t>
            </a:r>
            <a:r>
              <a:rPr lang="nl-NL" dirty="0" err="1"/>
              <a:t>optimizer</a:t>
            </a:r>
            <a:r>
              <a:rPr lang="nl-NL" dirty="0"/>
              <a:t> berekening, neem, at random, een deel van de training samples (in het extreme geval zelfs sample per sample) en bereken daarvan (van deze ‘mini’ batch) de </a:t>
            </a:r>
            <a:r>
              <a:rPr lang="nl-NL" dirty="0" err="1"/>
              <a:t>gradient</a:t>
            </a:r>
            <a:r>
              <a:rPr lang="nl-NL" dirty="0"/>
              <a:t>. Dit gaat niet ideaal zijn, daarom spring je zo in het rond. Net zoals een zat persoon… Maar je doet nu wel meer aan ‘</a:t>
            </a:r>
            <a:r>
              <a:rPr lang="nl-NL" dirty="0" err="1"/>
              <a:t>exploration</a:t>
            </a:r>
            <a:r>
              <a:rPr lang="nl-NL" dirty="0"/>
              <a:t>’, dus blijf je niet vastzitten in een vast traject, naar misschien wel een </a:t>
            </a:r>
            <a:r>
              <a:rPr lang="nl-NL" dirty="0" err="1"/>
              <a:t>local</a:t>
            </a:r>
            <a:r>
              <a:rPr lang="nl-NL" dirty="0"/>
              <a:t> minimum.</a:t>
            </a:r>
          </a:p>
          <a:p>
            <a:endParaRPr lang="nl-NL" dirty="0"/>
          </a:p>
          <a:p>
            <a:r>
              <a:rPr lang="nl-NL" dirty="0"/>
              <a:t>Maar dit </a:t>
            </a:r>
            <a:r>
              <a:rPr lang="nl-NL" dirty="0" err="1"/>
              <a:t>cost</a:t>
            </a:r>
            <a:r>
              <a:rPr lang="nl-NL" dirty="0"/>
              <a:t> wel meer </a:t>
            </a:r>
            <a:r>
              <a:rPr lang="nl-NL" dirty="0" err="1"/>
              <a:t>computation</a:t>
            </a:r>
            <a:r>
              <a:rPr lang="nl-NL" dirty="0"/>
              <a:t>, die je batch na batch, sequentieel, moet doen. Binnen een batch kunnen we parallelle </a:t>
            </a:r>
            <a:r>
              <a:rPr lang="nl-NL" dirty="0" err="1"/>
              <a:t>computations</a:t>
            </a:r>
            <a:r>
              <a:rPr lang="nl-NL" dirty="0"/>
              <a:t> doen om de </a:t>
            </a:r>
            <a:r>
              <a:rPr lang="nl-NL" dirty="0" err="1"/>
              <a:t>gradient</a:t>
            </a:r>
            <a:r>
              <a:rPr lang="nl-NL" dirty="0"/>
              <a:t> te berekenen, maar dit moeten we voor vele batches achter elkaar doen. Deze evenwichtsoefening is waarom dat de batch </a:t>
            </a:r>
            <a:r>
              <a:rPr lang="nl-NL" dirty="0" err="1"/>
              <a:t>size</a:t>
            </a:r>
            <a:r>
              <a:rPr lang="nl-NL" dirty="0"/>
              <a:t> zo een belangrijke hyper-parameter is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23</a:t>
            </a:fld>
            <a:endParaRPr lang="nl-NL"/>
          </a:p>
        </p:txBody>
      </p:sp>
    </p:spTree>
    <p:extLst>
      <p:ext uri="{BB962C8B-B14F-4D97-AF65-F5344CB8AC3E}">
        <p14:creationId xmlns:p14="http://schemas.microsoft.com/office/powerpoint/2010/main" val="1090548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werken met mini batches van training samples is trouwens een van de redenen waarom </a:t>
            </a:r>
            <a:r>
              <a:rPr lang="nl-NL" dirty="0" err="1"/>
              <a:t>deep</a:t>
            </a:r>
            <a:r>
              <a:rPr lang="nl-NL" dirty="0"/>
              <a:t> </a:t>
            </a:r>
            <a:r>
              <a:rPr lang="nl-NL" dirty="0" err="1"/>
              <a:t>learning</a:t>
            </a:r>
            <a:r>
              <a:rPr lang="nl-NL" dirty="0"/>
              <a:t> mogelijk is geworden. We moeten nu niet meer alle samples in memory zetten, en dan de </a:t>
            </a:r>
            <a:r>
              <a:rPr lang="nl-NL" dirty="0" err="1"/>
              <a:t>gradient</a:t>
            </a:r>
            <a:r>
              <a:rPr lang="nl-NL" dirty="0"/>
              <a:t> berekenen. Dit is niet </a:t>
            </a:r>
            <a:r>
              <a:rPr lang="nl-NL" dirty="0" err="1"/>
              <a:t>scalable</a:t>
            </a:r>
            <a:r>
              <a:rPr lang="nl-NL" dirty="0"/>
              <a:t>. Nu kunnen we met mini batches werken, wat minder optimaal is, maar net daarom ook beter in de praktijk. Door die </a:t>
            </a:r>
            <a:r>
              <a:rPr lang="nl-NL" dirty="0" err="1"/>
              <a:t>randomness</a:t>
            </a:r>
            <a:r>
              <a:rPr lang="nl-NL" dirty="0"/>
              <a:t>, minder ideale –strakke - search naar een minimum, kijken we wat meer rond.</a:t>
            </a:r>
          </a:p>
          <a:p>
            <a:endParaRPr lang="nl-NL" dirty="0"/>
          </a:p>
          <a:p>
            <a:r>
              <a:rPr lang="nl-NL" dirty="0"/>
              <a:t>Belangrijk is wel dat we echt wel een random sample nemen, en niet gewoon opeen volgend. Want dan gaan we ook altijd een zelfde </a:t>
            </a:r>
            <a:r>
              <a:rPr lang="nl-NL" dirty="0" err="1"/>
              <a:t>path</a:t>
            </a:r>
            <a:r>
              <a:rPr lang="nl-NL" dirty="0"/>
              <a:t> volgen…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24</a:t>
            </a:fld>
            <a:endParaRPr lang="nl-NL"/>
          </a:p>
        </p:txBody>
      </p:sp>
    </p:spTree>
    <p:extLst>
      <p:ext uri="{BB962C8B-B14F-4D97-AF65-F5344CB8AC3E}">
        <p14:creationId xmlns:p14="http://schemas.microsoft.com/office/powerpoint/2010/main" val="3288711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Idee is om </a:t>
            </a:r>
            <a:r>
              <a:rPr lang="nl-NL" dirty="0" err="1"/>
              <a:t>randomness</a:t>
            </a:r>
            <a:r>
              <a:rPr lang="nl-NL" dirty="0"/>
              <a:t> te </a:t>
            </a:r>
            <a:r>
              <a:rPr lang="nl-NL" dirty="0" err="1"/>
              <a:t>creeren</a:t>
            </a:r>
            <a:r>
              <a:rPr lang="nl-NL" dirty="0"/>
              <a:t> door de </a:t>
            </a:r>
            <a:r>
              <a:rPr lang="nl-NL" dirty="0" err="1"/>
              <a:t>learning</a:t>
            </a:r>
            <a:r>
              <a:rPr lang="nl-NL" dirty="0"/>
              <a:t> </a:t>
            </a:r>
            <a:r>
              <a:rPr lang="nl-NL" dirty="0" err="1"/>
              <a:t>rate</a:t>
            </a:r>
            <a:r>
              <a:rPr lang="nl-NL" dirty="0"/>
              <a:t> ook te laten </a:t>
            </a:r>
            <a:r>
              <a:rPr lang="nl-NL" dirty="0" err="1"/>
              <a:t>varieren</a:t>
            </a:r>
            <a:r>
              <a:rPr lang="nl-NL" dirty="0"/>
              <a:t>. Cyclisch bv afhankelijk van welke mini-batch het is, de latere batches met </a:t>
            </a:r>
            <a:r>
              <a:rPr lang="nl-NL" dirty="0" err="1"/>
              <a:t>kleindere</a:t>
            </a:r>
            <a:r>
              <a:rPr lang="nl-NL" dirty="0"/>
              <a:t> </a:t>
            </a:r>
            <a:r>
              <a:rPr lang="nl-NL" dirty="0" err="1"/>
              <a:t>learning</a:t>
            </a:r>
            <a:r>
              <a:rPr lang="nl-NL" dirty="0"/>
              <a:t> </a:t>
            </a:r>
            <a:r>
              <a:rPr lang="nl-NL" dirty="0" err="1"/>
              <a:t>rates</a:t>
            </a:r>
            <a:r>
              <a:rPr lang="nl-NL" dirty="0"/>
              <a:t>.</a:t>
            </a:r>
          </a:p>
          <a:p>
            <a:endParaRPr lang="nl-NL" dirty="0"/>
          </a:p>
          <a:p>
            <a:r>
              <a:rPr lang="nl-NL" dirty="0"/>
              <a:t>Is dus ook een soort van </a:t>
            </a:r>
            <a:r>
              <a:rPr lang="nl-NL" dirty="0" err="1"/>
              <a:t>annealing</a:t>
            </a:r>
            <a:r>
              <a:rPr lang="nl-NL" dirty="0"/>
              <a:t> techniek. Hitte, afkoelen, terug hitte, terug wat afkoelen,…</a:t>
            </a:r>
          </a:p>
          <a:p>
            <a:endParaRPr lang="nl-NL" dirty="0"/>
          </a:p>
          <a:p>
            <a:r>
              <a:rPr lang="nl-NL" dirty="0"/>
              <a:t>De </a:t>
            </a:r>
            <a:r>
              <a:rPr lang="nl-NL" dirty="0" err="1"/>
              <a:t>one</a:t>
            </a:r>
            <a:r>
              <a:rPr lang="nl-NL" dirty="0"/>
              <a:t> </a:t>
            </a:r>
            <a:r>
              <a:rPr lang="nl-NL" dirty="0" err="1"/>
              <a:t>cycle</a:t>
            </a:r>
            <a:r>
              <a:rPr lang="nl-NL" dirty="0"/>
              <a:t> approach van Leslie Smith is een zeer goede approach: is 1 cyclus als je de </a:t>
            </a:r>
            <a:r>
              <a:rPr lang="nl-NL" dirty="0" err="1"/>
              <a:t>epoch</a:t>
            </a:r>
            <a:r>
              <a:rPr lang="nl-NL" dirty="0"/>
              <a:t> als totaal bekijkt.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26</a:t>
            </a:fld>
            <a:endParaRPr lang="nl-NL"/>
          </a:p>
        </p:txBody>
      </p:sp>
    </p:spTree>
    <p:extLst>
      <p:ext uri="{BB962C8B-B14F-4D97-AF65-F5344CB8AC3E}">
        <p14:creationId xmlns:p14="http://schemas.microsoft.com/office/powerpoint/2010/main" val="5479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Loss</a:t>
            </a:r>
            <a:r>
              <a:rPr lang="nl-NL" dirty="0"/>
              <a:t> </a:t>
            </a:r>
            <a:r>
              <a:rPr lang="nl-NL" dirty="0" err="1"/>
              <a:t>function</a:t>
            </a:r>
            <a:r>
              <a:rPr lang="nl-NL" dirty="0"/>
              <a:t>, </a:t>
            </a:r>
            <a:r>
              <a:rPr lang="nl-NL" dirty="0" err="1"/>
              <a:t>cost</a:t>
            </a:r>
            <a:r>
              <a:rPr lang="nl-NL" dirty="0"/>
              <a:t> </a:t>
            </a:r>
            <a:r>
              <a:rPr lang="nl-NL" dirty="0" err="1"/>
              <a:t>function</a:t>
            </a:r>
            <a:r>
              <a:rPr lang="nl-NL" dirty="0"/>
              <a:t>, </a:t>
            </a:r>
            <a:r>
              <a:rPr lang="nl-NL" dirty="0" err="1"/>
              <a:t>objective</a:t>
            </a:r>
            <a:r>
              <a:rPr lang="nl-NL" dirty="0"/>
              <a:t> </a:t>
            </a:r>
            <a:r>
              <a:rPr lang="nl-NL" dirty="0" err="1"/>
              <a:t>function</a:t>
            </a:r>
            <a:r>
              <a:rPr lang="nl-NL" dirty="0"/>
              <a:t>, error </a:t>
            </a:r>
            <a:r>
              <a:rPr lang="nl-NL" dirty="0" err="1"/>
              <a:t>function</a:t>
            </a:r>
            <a:r>
              <a:rPr lang="nl-NL" dirty="0"/>
              <a:t>. </a:t>
            </a:r>
            <a:r>
              <a:rPr lang="nl-NL" dirty="0" err="1"/>
              <a:t>All</a:t>
            </a:r>
            <a:r>
              <a:rPr lang="nl-NL" dirty="0"/>
              <a:t> </a:t>
            </a:r>
            <a:r>
              <a:rPr lang="nl-NL" dirty="0" err="1"/>
              <a:t>the</a:t>
            </a:r>
            <a:r>
              <a:rPr lang="nl-NL" dirty="0"/>
              <a:t> </a:t>
            </a:r>
            <a:r>
              <a:rPr lang="nl-NL" dirty="0" err="1"/>
              <a:t>same</a:t>
            </a:r>
            <a:r>
              <a:rPr lang="nl-NL" dirty="0"/>
              <a:t> </a:t>
            </a:r>
            <a:r>
              <a:rPr lang="nl-NL" dirty="0" err="1"/>
              <a:t>thing</a:t>
            </a:r>
            <a:r>
              <a:rPr lang="nl-NL" dirty="0"/>
              <a:t>. How well </a:t>
            </a:r>
            <a:r>
              <a:rPr lang="nl-NL" dirty="0" err="1"/>
              <a:t>did</a:t>
            </a:r>
            <a:r>
              <a:rPr lang="nl-NL" dirty="0"/>
              <a:t> we do, </a:t>
            </a:r>
            <a:r>
              <a:rPr lang="nl-NL" dirty="0" err="1"/>
              <a:t>during</a:t>
            </a:r>
            <a:r>
              <a:rPr lang="nl-NL" dirty="0"/>
              <a:t> forward pass (training)?</a:t>
            </a:r>
          </a:p>
          <a:p>
            <a:r>
              <a:rPr lang="nl-NL" dirty="0"/>
              <a:t>De </a:t>
            </a:r>
            <a:r>
              <a:rPr lang="nl-NL" b="1" dirty="0" err="1"/>
              <a:t>loss</a:t>
            </a:r>
            <a:r>
              <a:rPr lang="nl-NL" b="1" dirty="0"/>
              <a:t> </a:t>
            </a:r>
            <a:r>
              <a:rPr lang="nl-NL" b="1" dirty="0" err="1"/>
              <a:t>function</a:t>
            </a:r>
            <a:r>
              <a:rPr lang="nl-NL" b="1" dirty="0"/>
              <a:t> is eigenlijk een soort van coach</a:t>
            </a:r>
            <a:r>
              <a:rPr lang="nl-NL" dirty="0"/>
              <a:t>, om te kijken hoe we parameters moeten gaan </a:t>
            </a:r>
            <a:r>
              <a:rPr lang="nl-NL" dirty="0" err="1"/>
              <a:t>tweaken</a:t>
            </a:r>
            <a:r>
              <a:rPr lang="nl-NL" dirty="0"/>
              <a:t>, om nog meer performance te hebben </a:t>
            </a:r>
          </a:p>
          <a:p>
            <a:r>
              <a:rPr lang="nl-NL" dirty="0"/>
              <a:t>Bij </a:t>
            </a:r>
            <a:r>
              <a:rPr lang="nl-NL" dirty="0" err="1"/>
              <a:t>regression</a:t>
            </a:r>
            <a:r>
              <a:rPr lang="nl-NL" dirty="0"/>
              <a:t> problemen is de </a:t>
            </a:r>
            <a:r>
              <a:rPr lang="nl-NL" dirty="0" err="1"/>
              <a:t>loss</a:t>
            </a:r>
            <a:r>
              <a:rPr lang="nl-NL" dirty="0"/>
              <a:t> meestal een soort van afstandsmaat </a:t>
            </a:r>
            <a:r>
              <a:rPr lang="nl-NL" dirty="0" err="1"/>
              <a:t>tov</a:t>
            </a:r>
            <a:r>
              <a:rPr lang="nl-NL" dirty="0"/>
              <a:t> de </a:t>
            </a:r>
            <a:r>
              <a:rPr lang="nl-NL" dirty="0" err="1"/>
              <a:t>regression</a:t>
            </a:r>
            <a:r>
              <a:rPr lang="nl-NL" dirty="0"/>
              <a:t> lijn. Bv MSE</a:t>
            </a:r>
          </a:p>
          <a:p>
            <a:r>
              <a:rPr lang="nl-NL" dirty="0"/>
              <a:t>Dit is een duidelijke en gemakkelijke manier om te meten hoe fout een ‘foute’ voorspelling was, hoe ver we er naast zaten (voor een batch van datasamples)</a:t>
            </a:r>
            <a:endParaRPr lang="nl-BE" dirty="0"/>
          </a:p>
        </p:txBody>
      </p:sp>
    </p:spTree>
    <p:extLst>
      <p:ext uri="{BB962C8B-B14F-4D97-AF65-F5344CB8AC3E}">
        <p14:creationId xmlns:p14="http://schemas.microsoft.com/office/powerpoint/2010/main" val="1069067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Occam’s</a:t>
            </a:r>
            <a:r>
              <a:rPr lang="nl-NL" dirty="0"/>
              <a:t> </a:t>
            </a:r>
            <a:r>
              <a:rPr lang="nl-NL" dirty="0" err="1"/>
              <a:t>razor</a:t>
            </a:r>
            <a:r>
              <a:rPr lang="nl-NL" dirty="0"/>
              <a:t> – </a:t>
            </a:r>
            <a:r>
              <a:rPr lang="nl-NL" dirty="0" err="1"/>
              <a:t>prevent</a:t>
            </a:r>
            <a:r>
              <a:rPr lang="nl-NL" dirty="0"/>
              <a:t> </a:t>
            </a:r>
            <a:r>
              <a:rPr lang="nl-NL" dirty="0" err="1"/>
              <a:t>overfitting</a:t>
            </a:r>
            <a:endParaRPr lang="nl-NL" dirty="0"/>
          </a:p>
          <a:p>
            <a:endParaRPr lang="nl-NL" dirty="0"/>
          </a:p>
          <a:p>
            <a:pPr marL="171450" indent="-171450">
              <a:buFont typeface="Arial" panose="020B0604020202020204" pitchFamily="34" charset="0"/>
              <a:buChar char="•"/>
            </a:pPr>
            <a:r>
              <a:rPr lang="nl-NL" dirty="0" err="1"/>
              <a:t>Early</a:t>
            </a:r>
            <a:r>
              <a:rPr lang="nl-NL" dirty="0"/>
              <a:t> stopping</a:t>
            </a:r>
          </a:p>
          <a:p>
            <a:pPr marL="171450" indent="-171450">
              <a:buFont typeface="Arial" panose="020B0604020202020204" pitchFamily="34" charset="0"/>
              <a:buChar char="•"/>
            </a:pPr>
            <a:r>
              <a:rPr lang="nl-NL" dirty="0" err="1"/>
              <a:t>Weight</a:t>
            </a:r>
            <a:r>
              <a:rPr lang="nl-NL" dirty="0"/>
              <a:t> </a:t>
            </a:r>
            <a:r>
              <a:rPr lang="nl-NL" dirty="0" err="1"/>
              <a:t>decay</a:t>
            </a:r>
            <a:endParaRPr lang="nl-NL" dirty="0"/>
          </a:p>
          <a:p>
            <a:pPr marL="628650" lvl="1" indent="-171450">
              <a:buFont typeface="Arial" panose="020B0604020202020204" pitchFamily="34" charset="0"/>
              <a:buChar char="•"/>
            </a:pPr>
            <a:r>
              <a:rPr lang="nl-NL" dirty="0" err="1"/>
              <a:t>Penalize</a:t>
            </a:r>
            <a:r>
              <a:rPr lang="nl-NL" dirty="0"/>
              <a:t> grote </a:t>
            </a:r>
            <a:r>
              <a:rPr lang="nl-NL" dirty="0" err="1"/>
              <a:t>weights</a:t>
            </a:r>
            <a:r>
              <a:rPr lang="nl-NL" dirty="0"/>
              <a:t>, want die zijn te hard gefocust op bepaalde features. Dat </a:t>
            </a:r>
            <a:r>
              <a:rPr lang="nl-NL" dirty="0" err="1"/>
              <a:t>generalised</a:t>
            </a:r>
            <a:r>
              <a:rPr lang="nl-NL" dirty="0"/>
              <a:t> niet zo goed. Dus een extra element toevoegen aan de </a:t>
            </a:r>
            <a:r>
              <a:rPr lang="nl-NL" dirty="0" err="1"/>
              <a:t>loss</a:t>
            </a:r>
            <a:r>
              <a:rPr lang="nl-NL" dirty="0"/>
              <a:t> </a:t>
            </a:r>
            <a:r>
              <a:rPr lang="nl-NL" dirty="0" err="1"/>
              <a:t>function</a:t>
            </a:r>
            <a:r>
              <a:rPr lang="nl-NL" dirty="0"/>
              <a:t>, waarvan je via </a:t>
            </a:r>
            <a:r>
              <a:rPr lang="nl-NL" dirty="0" err="1"/>
              <a:t>gradient</a:t>
            </a:r>
            <a:r>
              <a:rPr lang="nl-NL" dirty="0"/>
              <a:t> </a:t>
            </a:r>
            <a:r>
              <a:rPr lang="nl-NL" dirty="0" err="1"/>
              <a:t>descent</a:t>
            </a:r>
            <a:r>
              <a:rPr lang="nl-NL" dirty="0"/>
              <a:t> het minimum wilt van vinden. Dat element is een soort van optelling van de </a:t>
            </a:r>
            <a:r>
              <a:rPr lang="nl-NL" dirty="0" err="1"/>
              <a:t>weights</a:t>
            </a:r>
            <a:r>
              <a:rPr lang="nl-NL" dirty="0"/>
              <a:t>. Maar </a:t>
            </a:r>
            <a:r>
              <a:rPr lang="nl-NL" dirty="0" err="1"/>
              <a:t>weights</a:t>
            </a:r>
            <a:r>
              <a:rPr lang="nl-NL" dirty="0"/>
              <a:t> zijn positief en negatief, en als we die optellen, heft dat elkaar wat op, en we willen eigenlijk een optelsom hebben van de groottes van de </a:t>
            </a:r>
            <a:r>
              <a:rPr lang="nl-NL" dirty="0" err="1"/>
              <a:t>weights</a:t>
            </a:r>
            <a:endParaRPr lang="nl-NL" dirty="0"/>
          </a:p>
          <a:p>
            <a:pPr marL="628650" lvl="1" indent="-171450">
              <a:buFont typeface="Arial" panose="020B0604020202020204" pitchFamily="34" charset="0"/>
              <a:buChar char="•"/>
            </a:pPr>
            <a:r>
              <a:rPr lang="nl-NL" dirty="0"/>
              <a:t>L1 regularisatie</a:t>
            </a:r>
          </a:p>
          <a:p>
            <a:pPr marL="1085850" lvl="2" indent="-171450">
              <a:buFont typeface="Arial" panose="020B0604020202020204" pitchFamily="34" charset="0"/>
              <a:buChar char="•"/>
            </a:pPr>
            <a:r>
              <a:rPr lang="nl-NL" dirty="0"/>
              <a:t>Optelling maken van de absolute waardes van de </a:t>
            </a:r>
            <a:r>
              <a:rPr lang="nl-NL" dirty="0" err="1"/>
              <a:t>weights</a:t>
            </a:r>
            <a:r>
              <a:rPr lang="nl-NL" dirty="0"/>
              <a:t> – Manhattan </a:t>
            </a:r>
            <a:r>
              <a:rPr lang="nl-NL" dirty="0" err="1"/>
              <a:t>distance</a:t>
            </a:r>
            <a:endParaRPr lang="nl-NL" dirty="0"/>
          </a:p>
          <a:p>
            <a:pPr marL="628650" lvl="1" indent="-171450">
              <a:buFont typeface="Arial" panose="020B0604020202020204" pitchFamily="34" charset="0"/>
              <a:buChar char="•"/>
            </a:pPr>
            <a:r>
              <a:rPr lang="nl-NL" dirty="0"/>
              <a:t>L2 regularisatie</a:t>
            </a:r>
          </a:p>
          <a:p>
            <a:pPr marL="1085850" lvl="2" indent="-171450">
              <a:buFont typeface="Arial" panose="020B0604020202020204" pitchFamily="34" charset="0"/>
              <a:buChar char="•"/>
            </a:pPr>
            <a:r>
              <a:rPr lang="nl-NL" dirty="0"/>
              <a:t>Optelling maken van de kwadraten van de </a:t>
            </a:r>
            <a:r>
              <a:rPr lang="nl-NL" dirty="0" err="1"/>
              <a:t>weights</a:t>
            </a:r>
            <a:r>
              <a:rPr lang="nl-NL" dirty="0"/>
              <a:t> – </a:t>
            </a:r>
            <a:r>
              <a:rPr lang="nl-NL" dirty="0" err="1"/>
              <a:t>Euclidian</a:t>
            </a:r>
            <a:r>
              <a:rPr lang="nl-NL" dirty="0"/>
              <a:t> </a:t>
            </a:r>
            <a:r>
              <a:rPr lang="nl-NL" dirty="0" err="1"/>
              <a:t>distance</a:t>
            </a:r>
            <a:endParaRPr lang="nl-NL" dirty="0"/>
          </a:p>
          <a:p>
            <a:pPr marL="171450" lvl="0" indent="-171450">
              <a:buFont typeface="Arial" panose="020B0604020202020204" pitchFamily="34" charset="0"/>
              <a:buChar char="•"/>
            </a:pPr>
            <a:r>
              <a:rPr lang="nl-BE" dirty="0" err="1"/>
              <a:t>Dropout</a:t>
            </a:r>
            <a:endParaRPr lang="nl-BE" dirty="0"/>
          </a:p>
          <a:p>
            <a:pPr marL="171450" lvl="0" indent="-171450">
              <a:buFont typeface="Arial" panose="020B0604020202020204" pitchFamily="34" charset="0"/>
              <a:buChar char="•"/>
            </a:pPr>
            <a:r>
              <a:rPr lang="nl-BE" dirty="0"/>
              <a:t>Ensemble </a:t>
            </a:r>
            <a:r>
              <a:rPr lang="nl-BE" dirty="0" err="1"/>
              <a:t>methods</a:t>
            </a:r>
            <a:endParaRPr lang="nl-BE" dirty="0"/>
          </a:p>
          <a:p>
            <a:pPr marL="171450" lvl="0" indent="-171450">
              <a:buFont typeface="Arial" panose="020B0604020202020204" pitchFamily="34" charset="0"/>
              <a:buChar char="•"/>
            </a:pPr>
            <a:r>
              <a:rPr lang="nl-BE" dirty="0"/>
              <a:t>Data </a:t>
            </a:r>
            <a:r>
              <a:rPr lang="nl-BE" dirty="0" err="1"/>
              <a:t>augmentation</a:t>
            </a:r>
            <a:endParaRPr lang="nl-BE" dirty="0"/>
          </a:p>
          <a:p>
            <a:pPr marL="171450" lvl="0" indent="-171450">
              <a:buFont typeface="Arial" panose="020B0604020202020204" pitchFamily="34" charset="0"/>
              <a:buChar char="•"/>
            </a:pPr>
            <a:r>
              <a:rPr lang="nl-BE" dirty="0"/>
              <a:t>Batch </a:t>
            </a:r>
            <a:r>
              <a:rPr lang="nl-BE" dirty="0" err="1"/>
              <a:t>normalization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27</a:t>
            </a:fld>
            <a:endParaRPr lang="nl-NL"/>
          </a:p>
        </p:txBody>
      </p:sp>
    </p:spTree>
    <p:extLst>
      <p:ext uri="{BB962C8B-B14F-4D97-AF65-F5344CB8AC3E}">
        <p14:creationId xmlns:p14="http://schemas.microsoft.com/office/powerpoint/2010/main" val="2693741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Meestal kiezen we voor L2 regularisatie (</a:t>
            </a:r>
            <a:r>
              <a:rPr lang="nl-NL" dirty="0" err="1"/>
              <a:t>Ridge</a:t>
            </a:r>
            <a:r>
              <a:rPr lang="nl-NL" dirty="0"/>
              <a:t> </a:t>
            </a:r>
            <a:r>
              <a:rPr lang="nl-NL" dirty="0" err="1"/>
              <a:t>regression</a:t>
            </a:r>
            <a:r>
              <a:rPr lang="nl-NL" dirty="0"/>
              <a:t>).</a:t>
            </a:r>
          </a:p>
          <a:p>
            <a:r>
              <a:rPr lang="nl-NL" dirty="0"/>
              <a:t>L1 </a:t>
            </a:r>
            <a:r>
              <a:rPr lang="nl-NL" dirty="0" err="1"/>
              <a:t>regularization</a:t>
            </a:r>
            <a:r>
              <a:rPr lang="nl-NL" dirty="0"/>
              <a:t> (Lasso) geeft wel </a:t>
            </a:r>
            <a:r>
              <a:rPr lang="nl-NL" dirty="0" err="1"/>
              <a:t>sparser</a:t>
            </a:r>
            <a:r>
              <a:rPr lang="nl-NL" dirty="0"/>
              <a:t> resultaten, waarbij er meer gewichten naar 0 worden geduwd. Zie volgende slide</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29</a:t>
            </a:fld>
            <a:endParaRPr lang="nl-NL"/>
          </a:p>
        </p:txBody>
      </p:sp>
    </p:spTree>
    <p:extLst>
      <p:ext uri="{BB962C8B-B14F-4D97-AF65-F5344CB8AC3E}">
        <p14:creationId xmlns:p14="http://schemas.microsoft.com/office/powerpoint/2010/main" val="2022788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L2 regularisatie heeft niet zo’n groot ‘duw naar beneden’ effect als we dicht bij het centrum zetten, dus bij redelijk kleine </a:t>
            </a:r>
            <a:r>
              <a:rPr lang="nl-NL" dirty="0" err="1"/>
              <a:t>weights</a:t>
            </a:r>
            <a:r>
              <a:rPr lang="nl-NL" dirty="0"/>
              <a:t>.</a:t>
            </a:r>
          </a:p>
          <a:p>
            <a:r>
              <a:rPr lang="nl-NL" dirty="0"/>
              <a:t>L1 daarentegen, geeft een even grote push naar beneden gelijk hoe groot het </a:t>
            </a:r>
            <a:r>
              <a:rPr lang="nl-NL" dirty="0" err="1"/>
              <a:t>weights</a:t>
            </a:r>
            <a:r>
              <a:rPr lang="nl-NL" dirty="0"/>
              <a:t> is. Daarom duwt L1 </a:t>
            </a:r>
            <a:r>
              <a:rPr lang="nl-NL" dirty="0" err="1"/>
              <a:t>regularizatie</a:t>
            </a:r>
            <a:r>
              <a:rPr lang="nl-NL" dirty="0"/>
              <a:t> de </a:t>
            </a:r>
            <a:r>
              <a:rPr lang="nl-NL" dirty="0" err="1"/>
              <a:t>weights</a:t>
            </a:r>
            <a:r>
              <a:rPr lang="nl-NL" dirty="0"/>
              <a:t> soms helemaal naar 0. Die </a:t>
            </a:r>
            <a:r>
              <a:rPr lang="nl-NL" dirty="0" err="1"/>
              <a:t>weights</a:t>
            </a:r>
            <a:r>
              <a:rPr lang="nl-NL" dirty="0"/>
              <a:t> vallen dan dus weg in berekeningen, wat een ‘</a:t>
            </a:r>
            <a:r>
              <a:rPr lang="nl-NL" dirty="0" err="1"/>
              <a:t>sparser</a:t>
            </a:r>
            <a:r>
              <a:rPr lang="nl-NL" dirty="0"/>
              <a:t>’ (‘legere’, ‘minder gevulde’) </a:t>
            </a:r>
            <a:r>
              <a:rPr lang="nl-NL" dirty="0" err="1"/>
              <a:t>weight</a:t>
            </a:r>
            <a:r>
              <a:rPr lang="nl-NL" dirty="0"/>
              <a:t> matrix geeft, wat weer sneller berekeningen kan doen.</a:t>
            </a:r>
          </a:p>
          <a:p>
            <a:r>
              <a:rPr lang="nl-NL" dirty="0"/>
              <a:t>Goeie uitleg: </a:t>
            </a:r>
            <a:r>
              <a:rPr lang="nl-BE" dirty="0">
                <a:hlinkClick r:id="rId3"/>
              </a:rPr>
              <a:t>https://www.youtube.com/watch?v=NRCZJUviZN0&amp;t=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30</a:t>
            </a:fld>
            <a:endParaRPr lang="nl-NL"/>
          </a:p>
        </p:txBody>
      </p:sp>
    </p:spTree>
    <p:extLst>
      <p:ext uri="{BB962C8B-B14F-4D97-AF65-F5344CB8AC3E}">
        <p14:creationId xmlns:p14="http://schemas.microsoft.com/office/powerpoint/2010/main" val="2323948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Early</a:t>
            </a:r>
            <a:r>
              <a:rPr lang="nl-NL" dirty="0"/>
              <a:t> stopping: is ook een vorm van </a:t>
            </a:r>
            <a:r>
              <a:rPr lang="nl-NL" dirty="0" err="1"/>
              <a:t>regularizatie</a:t>
            </a:r>
            <a:r>
              <a:rPr lang="nl-NL" dirty="0"/>
              <a:t>. Als je merkt dat de </a:t>
            </a:r>
            <a:r>
              <a:rPr lang="nl-NL" dirty="0" err="1"/>
              <a:t>validation</a:t>
            </a:r>
            <a:r>
              <a:rPr lang="nl-NL" dirty="0"/>
              <a:t> </a:t>
            </a:r>
            <a:r>
              <a:rPr lang="nl-NL" dirty="0" err="1"/>
              <a:t>loss</a:t>
            </a:r>
            <a:r>
              <a:rPr lang="nl-NL" dirty="0"/>
              <a:t> niet meer echt daalt, en zelfs wat begint te stijgen. Stoppen met trainen.</a:t>
            </a:r>
          </a:p>
          <a:p>
            <a:endParaRPr lang="nl-NL" dirty="0"/>
          </a:p>
          <a:p>
            <a:r>
              <a:rPr lang="nl-NL" dirty="0"/>
              <a:t>Omdat iedere training </a:t>
            </a:r>
            <a:r>
              <a:rPr lang="nl-NL" dirty="0" err="1"/>
              <a:t>cycle</a:t>
            </a:r>
            <a:r>
              <a:rPr lang="nl-NL" dirty="0"/>
              <a:t> de mogelijkheid heeft om een </a:t>
            </a:r>
            <a:r>
              <a:rPr lang="nl-NL" dirty="0" err="1"/>
              <a:t>weight</a:t>
            </a:r>
            <a:r>
              <a:rPr lang="nl-NL" dirty="0"/>
              <a:t> altijd iets groter te maken, en groter te maken, en groter te maken, zal </a:t>
            </a:r>
            <a:r>
              <a:rPr lang="nl-NL" dirty="0" err="1"/>
              <a:t>early</a:t>
            </a:r>
            <a:r>
              <a:rPr lang="nl-NL" dirty="0"/>
              <a:t> stopping het effect hebben dat de </a:t>
            </a:r>
            <a:r>
              <a:rPr lang="nl-NL" dirty="0" err="1"/>
              <a:t>weights</a:t>
            </a:r>
            <a:r>
              <a:rPr lang="nl-NL" dirty="0"/>
              <a:t> nooit te groot kunnen worden</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31</a:t>
            </a:fld>
            <a:endParaRPr lang="nl-NL"/>
          </a:p>
        </p:txBody>
      </p:sp>
    </p:spTree>
    <p:extLst>
      <p:ext uri="{BB962C8B-B14F-4D97-AF65-F5344CB8AC3E}">
        <p14:creationId xmlns:p14="http://schemas.microsoft.com/office/powerpoint/2010/main" val="898603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Tijdens training, en enkel tijdens training (niet tijdens test/</a:t>
            </a:r>
            <a:r>
              <a:rPr lang="nl-NL" dirty="0" err="1"/>
              <a:t>inference</a:t>
            </a:r>
            <a:r>
              <a:rPr lang="nl-NL" dirty="0"/>
              <a:t> time), bepaalde neuronen ‘uitzetten’, meer specifiek, de </a:t>
            </a:r>
            <a:r>
              <a:rPr lang="nl-NL" dirty="0" err="1"/>
              <a:t>weights</a:t>
            </a:r>
            <a:r>
              <a:rPr lang="nl-NL" dirty="0"/>
              <a:t> niet laten meetellen. </a:t>
            </a:r>
          </a:p>
          <a:p>
            <a:r>
              <a:rPr lang="nl-NL" dirty="0"/>
              <a:t>Geeft het effect dat een bepaalde neuron niet kan specialiseren in bepaalde delen van de data, en dat we met vele kleine ‘</a:t>
            </a:r>
            <a:r>
              <a:rPr lang="nl-NL" dirty="0" err="1"/>
              <a:t>generalizers</a:t>
            </a:r>
            <a:r>
              <a:rPr lang="nl-NL" dirty="0"/>
              <a:t>’ zitten. Dus ook een regularisatie effect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32</a:t>
            </a:fld>
            <a:endParaRPr lang="nl-NL"/>
          </a:p>
        </p:txBody>
      </p:sp>
    </p:spTree>
    <p:extLst>
      <p:ext uri="{BB962C8B-B14F-4D97-AF65-F5344CB8AC3E}">
        <p14:creationId xmlns:p14="http://schemas.microsoft.com/office/powerpoint/2010/main" val="353633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Ensemble </a:t>
            </a:r>
            <a:r>
              <a:rPr lang="nl-NL" dirty="0" err="1"/>
              <a:t>methods</a:t>
            </a:r>
            <a:r>
              <a:rPr lang="nl-NL" dirty="0"/>
              <a:t> zijn ook een manier van </a:t>
            </a:r>
            <a:r>
              <a:rPr lang="nl-NL" dirty="0" err="1"/>
              <a:t>regularization</a:t>
            </a:r>
            <a:r>
              <a:rPr lang="nl-NL" dirty="0"/>
              <a:t>, een soort van generalisatie effect. </a:t>
            </a:r>
          </a:p>
          <a:p>
            <a:r>
              <a:rPr lang="nl-NL" dirty="0" err="1"/>
              <a:t>Dropout</a:t>
            </a:r>
            <a:r>
              <a:rPr lang="nl-NL" dirty="0"/>
              <a:t> kan je zelfs als een soort van ensemble beschouwen, want als je iedere keer je traint, een ander deel van het netwerk uitzet, dan train je effectief met een ander netwerk. Nadien nemen we al die netwerken samen tot 1 geheel (want we doen test/</a:t>
            </a:r>
            <a:r>
              <a:rPr lang="nl-NL" dirty="0" err="1"/>
              <a:t>inference</a:t>
            </a:r>
            <a:r>
              <a:rPr lang="nl-NL" dirty="0"/>
              <a:t> op het totale netwerk, zonder </a:t>
            </a:r>
            <a:r>
              <a:rPr lang="nl-NL" dirty="0" err="1"/>
              <a:t>dropout</a:t>
            </a:r>
            <a:r>
              <a:rPr lang="nl-NL" dirty="0"/>
              <a:t>).</a:t>
            </a:r>
          </a:p>
          <a:p>
            <a:r>
              <a:rPr lang="nl-NL" dirty="0"/>
              <a:t>Dus </a:t>
            </a:r>
            <a:r>
              <a:rPr lang="nl-NL" dirty="0" err="1"/>
              <a:t>dropout</a:t>
            </a:r>
            <a:r>
              <a:rPr lang="nl-NL" dirty="0"/>
              <a:t> is een soort van ensemble techniek.</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33</a:t>
            </a:fld>
            <a:endParaRPr lang="nl-NL"/>
          </a:p>
        </p:txBody>
      </p:sp>
    </p:spTree>
    <p:extLst>
      <p:ext uri="{BB962C8B-B14F-4D97-AF65-F5344CB8AC3E}">
        <p14:creationId xmlns:p14="http://schemas.microsoft.com/office/powerpoint/2010/main" val="1584724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Om </a:t>
            </a:r>
            <a:r>
              <a:rPr lang="nl-NL" dirty="0" err="1"/>
              <a:t>overfitting</a:t>
            </a:r>
            <a:r>
              <a:rPr lang="nl-NL" dirty="0"/>
              <a:t> tegen te gaan: get more data! </a:t>
            </a:r>
            <a:r>
              <a:rPr lang="nl-NL" dirty="0" err="1"/>
              <a:t>Add</a:t>
            </a:r>
            <a:r>
              <a:rPr lang="nl-NL" dirty="0"/>
              <a:t> </a:t>
            </a:r>
            <a:r>
              <a:rPr lang="nl-NL" dirty="0" err="1"/>
              <a:t>some</a:t>
            </a:r>
            <a:r>
              <a:rPr lang="nl-NL" dirty="0"/>
              <a:t> </a:t>
            </a:r>
            <a:r>
              <a:rPr lang="nl-NL" dirty="0" err="1"/>
              <a:t>noise</a:t>
            </a:r>
            <a:r>
              <a:rPr lang="nl-NL" dirty="0"/>
              <a:t> </a:t>
            </a:r>
            <a:r>
              <a:rPr lang="nl-NL" dirty="0" err="1"/>
              <a:t>to</a:t>
            </a:r>
            <a:r>
              <a:rPr lang="nl-NL" dirty="0"/>
              <a:t> data, </a:t>
            </a:r>
            <a:r>
              <a:rPr lang="nl-NL" dirty="0" err="1"/>
              <a:t>rotate</a:t>
            </a:r>
            <a:r>
              <a:rPr lang="nl-NL" dirty="0"/>
              <a:t> data</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34</a:t>
            </a:fld>
            <a:endParaRPr lang="nl-NL"/>
          </a:p>
        </p:txBody>
      </p:sp>
    </p:spTree>
    <p:extLst>
      <p:ext uri="{BB962C8B-B14F-4D97-AF65-F5344CB8AC3E}">
        <p14:creationId xmlns:p14="http://schemas.microsoft.com/office/powerpoint/2010/main" val="241692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Problem</a:t>
            </a:r>
            <a:r>
              <a:rPr lang="nl-NL" dirty="0"/>
              <a:t>: door de cascade van </a:t>
            </a:r>
            <a:r>
              <a:rPr lang="nl-NL" dirty="0" err="1"/>
              <a:t>layers</a:t>
            </a:r>
            <a:r>
              <a:rPr lang="nl-NL" dirty="0"/>
              <a:t>, vervormt de distributie van de data. Iedere laag versterkt dit effect van vervorm en verschuif (</a:t>
            </a:r>
            <a:r>
              <a:rPr lang="nl-NL" dirty="0" err="1"/>
              <a:t>internal</a:t>
            </a:r>
            <a:r>
              <a:rPr lang="nl-NL" dirty="0"/>
              <a:t> </a:t>
            </a:r>
            <a:r>
              <a:rPr lang="nl-NL" dirty="0" err="1"/>
              <a:t>covariance</a:t>
            </a:r>
            <a:r>
              <a:rPr lang="nl-NL" dirty="0"/>
              <a:t> shift). </a:t>
            </a:r>
          </a:p>
          <a:p>
            <a:r>
              <a:rPr lang="nl-NL" dirty="0"/>
              <a:t>Oplossing: een batch norm bewerking toevoegen om de distributie terug te brengen naar een distributie die perfect </a:t>
            </a:r>
            <a:r>
              <a:rPr lang="nl-NL" dirty="0" err="1"/>
              <a:t>gematched</a:t>
            </a:r>
            <a:r>
              <a:rPr lang="nl-NL" dirty="0"/>
              <a:t> is voor de ‘</a:t>
            </a:r>
            <a:r>
              <a:rPr lang="nl-NL" dirty="0" err="1"/>
              <a:t>sweet</a:t>
            </a:r>
            <a:r>
              <a:rPr lang="nl-NL" dirty="0"/>
              <a:t> spot’ van een </a:t>
            </a:r>
            <a:r>
              <a:rPr lang="nl-NL" dirty="0" err="1"/>
              <a:t>activation</a:t>
            </a:r>
            <a:r>
              <a:rPr lang="nl-NL" dirty="0"/>
              <a:t> </a:t>
            </a:r>
            <a:r>
              <a:rPr lang="nl-NL" dirty="0" err="1"/>
              <a:t>function</a:t>
            </a:r>
            <a:r>
              <a:rPr lang="nl-NL" dirty="0"/>
              <a:t>.</a:t>
            </a:r>
          </a:p>
          <a:p>
            <a:endParaRPr lang="nl-NL" dirty="0"/>
          </a:p>
          <a:p>
            <a:r>
              <a:rPr lang="nl-NL" dirty="0"/>
              <a:t>Batch norm heeft ook een regularisatie effect, want het zorgt er voor dat de spreiding iedere keer terug zo is, dat er geen favorieten tussen zitten, dat er niet kan gefocust worden op bepaalde delen, maar dat ieder deel van de input terug van belang is.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35</a:t>
            </a:fld>
            <a:endParaRPr lang="nl-NL"/>
          </a:p>
        </p:txBody>
      </p:sp>
    </p:spTree>
    <p:extLst>
      <p:ext uri="{BB962C8B-B14F-4D97-AF65-F5344CB8AC3E}">
        <p14:creationId xmlns:p14="http://schemas.microsoft.com/office/powerpoint/2010/main" val="2261801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err="1"/>
              <a:t>Classification</a:t>
            </a:r>
            <a:r>
              <a:rPr lang="nl-NL" dirty="0"/>
              <a:t> is een pak moeilijker om een </a:t>
            </a:r>
            <a:r>
              <a:rPr lang="nl-NL" dirty="0" err="1"/>
              <a:t>loss</a:t>
            </a:r>
            <a:r>
              <a:rPr lang="nl-NL" dirty="0"/>
              <a:t> te berekenen. Stel bv dat je </a:t>
            </a:r>
            <a:r>
              <a:rPr lang="nl-NL" dirty="0" err="1"/>
              <a:t>digits</a:t>
            </a:r>
            <a:r>
              <a:rPr lang="nl-NL" dirty="0"/>
              <a:t> moet gaan voorspellen (0 </a:t>
            </a:r>
            <a:r>
              <a:rPr lang="nl-NL" dirty="0">
                <a:sym typeface="Wingdings" panose="05000000000000000000" pitchFamily="2" charset="2"/>
              </a:rPr>
              <a:t> 9 ). Als je 1 neuron op het einde neemt, en die neuron zegt nummer 6, terwijl de nummer een 2 was…hoe goed was die voorspelling dan? Of hij zegt dat het een 7 was… Er is geen manier om te weten hoe fout het foute antwoord juist was…</a:t>
            </a:r>
          </a:p>
          <a:p>
            <a:r>
              <a:rPr lang="nl-NL" dirty="0">
                <a:sym typeface="Wingdings" panose="05000000000000000000" pitchFamily="2" charset="2"/>
              </a:rPr>
              <a:t>Daarom gaan we bij </a:t>
            </a:r>
            <a:r>
              <a:rPr lang="nl-NL" dirty="0" err="1">
                <a:sym typeface="Wingdings" panose="05000000000000000000" pitchFamily="2" charset="2"/>
              </a:rPr>
              <a:t>classification</a:t>
            </a:r>
            <a:r>
              <a:rPr lang="nl-NL" dirty="0">
                <a:sym typeface="Wingdings" panose="05000000000000000000" pitchFamily="2" charset="2"/>
              </a:rPr>
              <a:t> op het einde altijd een </a:t>
            </a:r>
            <a:r>
              <a:rPr lang="nl-NL" dirty="0" err="1">
                <a:sym typeface="Wingdings" panose="05000000000000000000" pitchFamily="2" charset="2"/>
              </a:rPr>
              <a:t>activation</a:t>
            </a:r>
            <a:r>
              <a:rPr lang="nl-NL" dirty="0">
                <a:sym typeface="Wingdings" panose="05000000000000000000" pitchFamily="2" charset="2"/>
              </a:rPr>
              <a:t> neuron met een </a:t>
            </a:r>
            <a:r>
              <a:rPr lang="nl-NL" dirty="0" err="1">
                <a:sym typeface="Wingdings" panose="05000000000000000000" pitchFamily="2" charset="2"/>
              </a:rPr>
              <a:t>softmax</a:t>
            </a:r>
            <a:r>
              <a:rPr lang="nl-NL" dirty="0">
                <a:sym typeface="Wingdings" panose="05000000000000000000" pitchFamily="2" charset="2"/>
              </a:rPr>
              <a:t> </a:t>
            </a:r>
            <a:r>
              <a:rPr lang="nl-NL" dirty="0" err="1">
                <a:sym typeface="Wingdings" panose="05000000000000000000" pitchFamily="2" charset="2"/>
              </a:rPr>
              <a:t>nonlinearity</a:t>
            </a:r>
            <a:r>
              <a:rPr lang="nl-NL" dirty="0">
                <a:sym typeface="Wingdings" panose="05000000000000000000" pitchFamily="2" charset="2"/>
              </a:rPr>
              <a:t> zetten – log functie… (duwt de classes uit elkaar, en geeft een </a:t>
            </a:r>
            <a:r>
              <a:rPr lang="nl-NL" dirty="0" err="1">
                <a:sym typeface="Wingdings" panose="05000000000000000000" pitchFamily="2" charset="2"/>
              </a:rPr>
              <a:t>probability</a:t>
            </a:r>
            <a:r>
              <a:rPr lang="nl-NL" dirty="0">
                <a:sym typeface="Wingdings" panose="05000000000000000000" pitchFamily="2" charset="2"/>
              </a:rPr>
              <a:t> was hoe </a:t>
            </a:r>
            <a:r>
              <a:rPr lang="nl-NL" dirty="0" err="1">
                <a:sym typeface="Wingdings" panose="05000000000000000000" pitchFamily="2" charset="2"/>
              </a:rPr>
              <a:t>confident</a:t>
            </a:r>
            <a:r>
              <a:rPr lang="nl-NL" dirty="0">
                <a:sym typeface="Wingdings" panose="05000000000000000000" pitchFamily="2" charset="2"/>
              </a:rPr>
              <a:t> een bepaalde voorspelling was, zodat we een afstand kunnen gaan bepalen hoe fout de foute voorspelling was)</a:t>
            </a:r>
          </a:p>
          <a:p>
            <a:pPr lvl="1"/>
            <a:r>
              <a:rPr lang="nl-NL" dirty="0">
                <a:sym typeface="Wingdings" panose="05000000000000000000" pitchFamily="2" charset="2"/>
              </a:rPr>
              <a:t>Om dat te kunnen doen moeten we trouwens evenveel output neurons hebben als we classes hebben.</a:t>
            </a:r>
          </a:p>
          <a:p>
            <a:pPr lvl="1"/>
            <a:r>
              <a:rPr lang="nl-NL" dirty="0">
                <a:sym typeface="Wingdings" panose="05000000000000000000" pitchFamily="2" charset="2"/>
              </a:rPr>
              <a:t>Nu kunnen we een cross </a:t>
            </a:r>
            <a:r>
              <a:rPr lang="nl-NL" dirty="0" err="1">
                <a:sym typeface="Wingdings" panose="05000000000000000000" pitchFamily="2" charset="2"/>
              </a:rPr>
              <a:t>entropy</a:t>
            </a:r>
            <a:r>
              <a:rPr lang="nl-NL" dirty="0">
                <a:sym typeface="Wingdings" panose="05000000000000000000" pitchFamily="2" charset="2"/>
              </a:rPr>
              <a:t> </a:t>
            </a:r>
            <a:r>
              <a:rPr lang="nl-NL" dirty="0" err="1">
                <a:sym typeface="Wingdings" panose="05000000000000000000" pitchFamily="2" charset="2"/>
              </a:rPr>
              <a:t>loss</a:t>
            </a:r>
            <a:r>
              <a:rPr lang="nl-NL" dirty="0">
                <a:sym typeface="Wingdings" panose="05000000000000000000" pitchFamily="2" charset="2"/>
              </a:rPr>
              <a:t> gaan berekenen. Best wel wiskundig  komt er op neer dat als je vol vertrouwen zegt dat het een 7 was terwijl het een 2 was (en bij 2 had je heel laag getal) dat je enorme fout hebt gemaakt. Als je zegt het is een 7, maar je twijfelt met een klein beetje verschil tussen een 7 en een 2, dat je een minder grote fout hebt gemaakt</a:t>
            </a:r>
          </a:p>
          <a:p>
            <a:pPr lvl="1"/>
            <a:endParaRPr lang="nl-NL" dirty="0">
              <a:sym typeface="Wingdings" panose="05000000000000000000" pitchFamily="2" charset="2"/>
            </a:endParaRPr>
          </a:p>
          <a:p>
            <a:pPr lvl="1"/>
            <a:r>
              <a:rPr lang="nl-NL" dirty="0">
                <a:sym typeface="Wingdings" panose="05000000000000000000" pitchFamily="2" charset="2"/>
              </a:rPr>
              <a:t>Goeie </a:t>
            </a:r>
            <a:r>
              <a:rPr lang="nl-NL" dirty="0" err="1">
                <a:sym typeface="Wingdings" panose="05000000000000000000" pitchFamily="2" charset="2"/>
              </a:rPr>
              <a:t>libraries</a:t>
            </a:r>
            <a:r>
              <a:rPr lang="nl-NL" dirty="0">
                <a:sym typeface="Wingdings" panose="05000000000000000000" pitchFamily="2" charset="2"/>
              </a:rPr>
              <a:t> (zoals </a:t>
            </a:r>
            <a:r>
              <a:rPr lang="nl-NL" dirty="0" err="1">
                <a:sym typeface="Wingdings" panose="05000000000000000000" pitchFamily="2" charset="2"/>
              </a:rPr>
              <a:t>fastai</a:t>
            </a:r>
            <a:r>
              <a:rPr lang="nl-NL" dirty="0">
                <a:sym typeface="Wingdings" panose="05000000000000000000" pitchFamily="2" charset="2"/>
              </a:rPr>
              <a:t>) gaan trouwens goeie default </a:t>
            </a:r>
            <a:r>
              <a:rPr lang="nl-NL" dirty="0" err="1">
                <a:sym typeface="Wingdings" panose="05000000000000000000" pitchFamily="2" charset="2"/>
              </a:rPr>
              <a:t>loss</a:t>
            </a:r>
            <a:r>
              <a:rPr lang="nl-NL" dirty="0">
                <a:sym typeface="Wingdings" panose="05000000000000000000" pitchFamily="2" charset="2"/>
              </a:rPr>
              <a:t> </a:t>
            </a:r>
            <a:r>
              <a:rPr lang="nl-NL" dirty="0" err="1">
                <a:sym typeface="Wingdings" panose="05000000000000000000" pitchFamily="2" charset="2"/>
              </a:rPr>
              <a:t>functions</a:t>
            </a:r>
            <a:r>
              <a:rPr lang="nl-NL" dirty="0">
                <a:sym typeface="Wingdings" panose="05000000000000000000" pitchFamily="2" charset="2"/>
              </a:rPr>
              <a:t> voor ons kiezen, afhankelijk van het probleem dat we willen </a:t>
            </a:r>
            <a:r>
              <a:rPr lang="nl-NL" dirty="0" err="1">
                <a:sym typeface="Wingdings" panose="05000000000000000000" pitchFamily="2" charset="2"/>
              </a:rPr>
              <a:t>tacklen</a:t>
            </a:r>
            <a:endParaRPr lang="nl-BE" dirty="0"/>
          </a:p>
        </p:txBody>
      </p:sp>
    </p:spTree>
    <p:extLst>
      <p:ext uri="{BB962C8B-B14F-4D97-AF65-F5344CB8AC3E}">
        <p14:creationId xmlns:p14="http://schemas.microsoft.com/office/powerpoint/2010/main" val="106713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Nu gaan we bij de </a:t>
            </a:r>
            <a:r>
              <a:rPr lang="nl-NL" dirty="0" err="1"/>
              <a:t>trainable</a:t>
            </a:r>
            <a:r>
              <a:rPr lang="nl-NL" dirty="0"/>
              <a:t> parameters kijken hoe we die </a:t>
            </a:r>
            <a:r>
              <a:rPr lang="nl-NL" dirty="0" err="1"/>
              <a:t>loss</a:t>
            </a:r>
            <a:r>
              <a:rPr lang="nl-NL" dirty="0"/>
              <a:t> kunnen minimaliseren. Welke </a:t>
            </a:r>
            <a:r>
              <a:rPr lang="nl-NL" dirty="0" err="1"/>
              <a:t>tweaks</a:t>
            </a:r>
            <a:r>
              <a:rPr lang="nl-NL" dirty="0"/>
              <a:t> kunnen we maken om volgende keer die datasamples beter te doen matchen (minder error of </a:t>
            </a:r>
            <a:r>
              <a:rPr lang="nl-NL" dirty="0" err="1"/>
              <a:t>loss</a:t>
            </a:r>
            <a:r>
              <a:rPr lang="nl-NL" dirty="0"/>
              <a:t> te hebben)? </a:t>
            </a:r>
            <a:endParaRPr lang="nl-BE" dirty="0"/>
          </a:p>
        </p:txBody>
      </p:sp>
    </p:spTree>
    <p:extLst>
      <p:ext uri="{BB962C8B-B14F-4D97-AF65-F5344CB8AC3E}">
        <p14:creationId xmlns:p14="http://schemas.microsoft.com/office/powerpoint/2010/main" val="349162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aanpassing van de </a:t>
            </a:r>
            <a:r>
              <a:rPr lang="nl-NL" dirty="0" err="1"/>
              <a:t>weights</a:t>
            </a:r>
            <a:r>
              <a:rPr lang="nl-NL" dirty="0"/>
              <a:t> is dus de (</a:t>
            </a:r>
            <a:r>
              <a:rPr lang="nl-NL" dirty="0" err="1"/>
              <a:t>learning_rate</a:t>
            </a:r>
            <a:r>
              <a:rPr lang="nl-NL" dirty="0"/>
              <a:t>)x(</a:t>
            </a:r>
            <a:r>
              <a:rPr lang="nl-NL" dirty="0" err="1"/>
              <a:t>gradient</a:t>
            </a:r>
            <a:r>
              <a:rPr lang="nl-NL" dirty="0"/>
              <a:t>). De </a:t>
            </a:r>
            <a:r>
              <a:rPr lang="nl-NL" dirty="0" err="1"/>
              <a:t>gradient</a:t>
            </a:r>
            <a:r>
              <a:rPr lang="nl-NL" dirty="0"/>
              <a:t> geeft weer in welke richting (afgeleide van de </a:t>
            </a:r>
            <a:r>
              <a:rPr lang="nl-NL" dirty="0" err="1"/>
              <a:t>loss</a:t>
            </a:r>
            <a:r>
              <a:rPr lang="nl-NL" dirty="0"/>
              <a:t> </a:t>
            </a:r>
            <a:r>
              <a:rPr lang="nl-NL" dirty="0" err="1"/>
              <a:t>function</a:t>
            </a:r>
            <a:r>
              <a:rPr lang="nl-NL" dirty="0"/>
              <a:t> = </a:t>
            </a:r>
            <a:r>
              <a:rPr lang="nl-NL" dirty="0" err="1"/>
              <a:t>richtingscoefficient</a:t>
            </a:r>
            <a:r>
              <a:rPr lang="nl-NL" dirty="0"/>
              <a:t> van die functie) je moet gaan om minder </a:t>
            </a:r>
            <a:r>
              <a:rPr lang="nl-NL" dirty="0" err="1"/>
              <a:t>loss</a:t>
            </a:r>
            <a:r>
              <a:rPr lang="nl-NL" dirty="0"/>
              <a:t> te hebben, maar vooral ook de ‘steilte’, de ‘schuinte’ van de helling.</a:t>
            </a:r>
          </a:p>
          <a:p>
            <a:endParaRPr lang="nl-NL" dirty="0"/>
          </a:p>
          <a:p>
            <a:r>
              <a:rPr lang="nl-NL" dirty="0"/>
              <a:t>Let dus op: de grootte van je stap die je gaat zetten is de </a:t>
            </a:r>
            <a:r>
              <a:rPr lang="nl-NL" dirty="0" err="1"/>
              <a:t>learning</a:t>
            </a:r>
            <a:r>
              <a:rPr lang="nl-NL" dirty="0"/>
              <a:t> </a:t>
            </a:r>
            <a:r>
              <a:rPr lang="nl-NL" dirty="0" err="1"/>
              <a:t>rate</a:t>
            </a:r>
            <a:r>
              <a:rPr lang="nl-NL" dirty="0"/>
              <a:t>, maar als je een stap van een meter ver zet in de horizontale richting, en het is een steile helling naar beneden, dan zet je in realiteit echt wel een verre stap in het dal. Net zoals wanneer het een vlakte is, de </a:t>
            </a:r>
            <a:r>
              <a:rPr lang="nl-NL" dirty="0" err="1"/>
              <a:t>gradient</a:t>
            </a:r>
            <a:r>
              <a:rPr lang="nl-NL" dirty="0"/>
              <a:t> bijna ‘nul’ is, als je dan een stap zet, is die stap redelijk klein, want je vermenigvuldigd je stapgrootte (</a:t>
            </a:r>
            <a:r>
              <a:rPr lang="nl-NL" dirty="0" err="1"/>
              <a:t>learning</a:t>
            </a:r>
            <a:r>
              <a:rPr lang="nl-NL" dirty="0"/>
              <a:t> </a:t>
            </a:r>
            <a:r>
              <a:rPr lang="nl-NL" dirty="0" err="1"/>
              <a:t>rate</a:t>
            </a:r>
            <a:r>
              <a:rPr lang="nl-NL" dirty="0"/>
              <a:t>) met de </a:t>
            </a:r>
            <a:r>
              <a:rPr lang="nl-NL" dirty="0" err="1"/>
              <a:t>gradient</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6</a:t>
            </a:fld>
            <a:endParaRPr lang="nl-NL"/>
          </a:p>
        </p:txBody>
      </p:sp>
    </p:spTree>
    <p:extLst>
      <p:ext uri="{BB962C8B-B14F-4D97-AF65-F5344CB8AC3E}">
        <p14:creationId xmlns:p14="http://schemas.microsoft.com/office/powerpoint/2010/main" val="3633864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7</a:t>
            </a:fld>
            <a:endParaRPr lang="nl-NL"/>
          </a:p>
        </p:txBody>
      </p:sp>
    </p:spTree>
    <p:extLst>
      <p:ext uri="{BB962C8B-B14F-4D97-AF65-F5344CB8AC3E}">
        <p14:creationId xmlns:p14="http://schemas.microsoft.com/office/powerpoint/2010/main" val="1521753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9</a:t>
            </a:fld>
            <a:endParaRPr lang="nl-NL"/>
          </a:p>
        </p:txBody>
      </p:sp>
    </p:spTree>
    <p:extLst>
      <p:ext uri="{BB962C8B-B14F-4D97-AF65-F5344CB8AC3E}">
        <p14:creationId xmlns:p14="http://schemas.microsoft.com/office/powerpoint/2010/main" val="81299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Learning </a:t>
            </a:r>
            <a:r>
              <a:rPr lang="nl-NL" dirty="0" err="1"/>
              <a:t>the</a:t>
            </a:r>
            <a:r>
              <a:rPr lang="nl-NL" dirty="0"/>
              <a:t> </a:t>
            </a:r>
            <a:r>
              <a:rPr lang="nl-NL" dirty="0" err="1"/>
              <a:t>weights</a:t>
            </a:r>
            <a:r>
              <a:rPr lang="nl-NL" dirty="0"/>
              <a:t> in </a:t>
            </a:r>
            <a:r>
              <a:rPr lang="nl-NL" dirty="0" err="1"/>
              <a:t>the</a:t>
            </a:r>
            <a:r>
              <a:rPr lang="nl-NL" dirty="0"/>
              <a:t> </a:t>
            </a:r>
            <a:r>
              <a:rPr lang="nl-NL" dirty="0" err="1"/>
              <a:t>backwards</a:t>
            </a:r>
            <a:r>
              <a:rPr lang="nl-NL" dirty="0"/>
              <a:t> pass…</a:t>
            </a:r>
            <a:endParaRPr lang="nl-BE" dirty="0"/>
          </a:p>
        </p:txBody>
      </p:sp>
      <p:sp>
        <p:nvSpPr>
          <p:cNvPr id="4" name="Tijdelijke aanduiding voor dianummer 3"/>
          <p:cNvSpPr>
            <a:spLocks noGrp="1"/>
          </p:cNvSpPr>
          <p:nvPr>
            <p:ph type="sldNum" sz="quarter" idx="5"/>
          </p:nvPr>
        </p:nvSpPr>
        <p:spPr/>
        <p:txBody>
          <a:bodyPr/>
          <a:lstStyle/>
          <a:p>
            <a:fld id="{1B1191BA-05A7-A44A-B328-DC6A54A84F9D}" type="slidenum">
              <a:rPr lang="nl-NL" smtClean="0"/>
              <a:t>10</a:t>
            </a:fld>
            <a:endParaRPr lang="nl-NL"/>
          </a:p>
        </p:txBody>
      </p:sp>
    </p:spTree>
    <p:extLst>
      <p:ext uri="{BB962C8B-B14F-4D97-AF65-F5344CB8AC3E}">
        <p14:creationId xmlns:p14="http://schemas.microsoft.com/office/powerpoint/2010/main" val="3117515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Nu dat we weten in welke richting we de parameters, de </a:t>
            </a:r>
            <a:r>
              <a:rPr lang="nl-NL" dirty="0" err="1"/>
              <a:t>weights</a:t>
            </a:r>
            <a:r>
              <a:rPr lang="nl-NL" dirty="0"/>
              <a:t>, het beste kunnen aanpassen om een minimale </a:t>
            </a:r>
            <a:r>
              <a:rPr lang="nl-NL" dirty="0" err="1"/>
              <a:t>loss</a:t>
            </a:r>
            <a:r>
              <a:rPr lang="nl-NL" dirty="0"/>
              <a:t> te krijgen, gaan we onze </a:t>
            </a:r>
            <a:r>
              <a:rPr lang="nl-NL" dirty="0" err="1"/>
              <a:t>weights</a:t>
            </a:r>
            <a:r>
              <a:rPr lang="nl-NL" dirty="0"/>
              <a:t> ook in die richting gaan aanpassen in een </a:t>
            </a:r>
            <a:r>
              <a:rPr lang="nl-NL" dirty="0" err="1"/>
              <a:t>backwards</a:t>
            </a:r>
            <a:r>
              <a:rPr lang="nl-NL" dirty="0"/>
              <a:t> pass.</a:t>
            </a:r>
          </a:p>
          <a:p>
            <a:r>
              <a:rPr lang="nl-NL" dirty="0"/>
              <a:t>De update </a:t>
            </a:r>
            <a:r>
              <a:rPr lang="nl-NL" dirty="0" err="1"/>
              <a:t>rule</a:t>
            </a:r>
            <a:r>
              <a:rPr lang="nl-NL" dirty="0"/>
              <a:t> </a:t>
            </a:r>
            <a:r>
              <a:rPr lang="nl-NL" dirty="0">
                <a:sym typeface="Wingdings" panose="05000000000000000000" pitchFamily="2" charset="2"/>
              </a:rPr>
              <a:t> new </a:t>
            </a:r>
            <a:r>
              <a:rPr lang="nl-NL" dirty="0" err="1">
                <a:sym typeface="Wingdings" panose="05000000000000000000" pitchFamily="2" charset="2"/>
              </a:rPr>
              <a:t>weights</a:t>
            </a:r>
            <a:r>
              <a:rPr lang="nl-NL" dirty="0">
                <a:sym typeface="Wingdings" panose="05000000000000000000" pitchFamily="2" charset="2"/>
              </a:rPr>
              <a:t> = </a:t>
            </a:r>
            <a:r>
              <a:rPr lang="nl-NL" dirty="0" err="1">
                <a:sym typeface="Wingdings" panose="05000000000000000000" pitchFamily="2" charset="2"/>
              </a:rPr>
              <a:t>old</a:t>
            </a:r>
            <a:r>
              <a:rPr lang="nl-NL" dirty="0">
                <a:sym typeface="Wingdings" panose="05000000000000000000" pitchFamily="2" charset="2"/>
              </a:rPr>
              <a:t> </a:t>
            </a:r>
            <a:r>
              <a:rPr lang="nl-NL" dirty="0" err="1">
                <a:sym typeface="Wingdings" panose="05000000000000000000" pitchFamily="2" charset="2"/>
              </a:rPr>
              <a:t>weights</a:t>
            </a:r>
            <a:r>
              <a:rPr lang="nl-NL" dirty="0">
                <a:sym typeface="Wingdings" panose="05000000000000000000" pitchFamily="2" charset="2"/>
              </a:rPr>
              <a:t> + (</a:t>
            </a:r>
            <a:r>
              <a:rPr lang="nl-NL" dirty="0" err="1">
                <a:sym typeface="Wingdings" panose="05000000000000000000" pitchFamily="2" charset="2"/>
              </a:rPr>
              <a:t>LearningRate</a:t>
            </a:r>
            <a:r>
              <a:rPr lang="nl-NL" dirty="0">
                <a:sym typeface="Wingdings" panose="05000000000000000000" pitchFamily="2" charset="2"/>
              </a:rPr>
              <a:t>) * (</a:t>
            </a:r>
            <a:r>
              <a:rPr lang="nl-NL" dirty="0" err="1">
                <a:sym typeface="Wingdings" panose="05000000000000000000" pitchFamily="2" charset="2"/>
              </a:rPr>
              <a:t>gradient</a:t>
            </a:r>
            <a:r>
              <a:rPr lang="nl-NL" dirty="0">
                <a:sym typeface="Wingdings" panose="05000000000000000000" pitchFamily="2" charset="2"/>
              </a:rPr>
              <a:t> of </a:t>
            </a:r>
            <a:r>
              <a:rPr lang="nl-NL" dirty="0" err="1">
                <a:sym typeface="Wingdings" panose="05000000000000000000" pitchFamily="2" charset="2"/>
              </a:rPr>
              <a:t>loss</a:t>
            </a:r>
            <a:r>
              <a:rPr lang="nl-NL" dirty="0">
                <a:sym typeface="Wingdings" panose="05000000000000000000" pitchFamily="2" charset="2"/>
              </a:rPr>
              <a:t> </a:t>
            </a:r>
            <a:r>
              <a:rPr lang="nl-NL" dirty="0" err="1">
                <a:sym typeface="Wingdings" panose="05000000000000000000" pitchFamily="2" charset="2"/>
              </a:rPr>
              <a:t>function</a:t>
            </a:r>
            <a:r>
              <a:rPr lang="nl-NL" dirty="0">
                <a:sym typeface="Wingdings" panose="05000000000000000000" pitchFamily="2" charset="2"/>
              </a:rPr>
              <a:t>)</a:t>
            </a:r>
          </a:p>
          <a:p>
            <a:r>
              <a:rPr lang="nl-NL" dirty="0">
                <a:sym typeface="Wingdings" panose="05000000000000000000" pitchFamily="2" charset="2"/>
              </a:rPr>
              <a:t>Dus gaan we een stap nemen in de richting van een betere setting voor de </a:t>
            </a:r>
            <a:r>
              <a:rPr lang="nl-NL" dirty="0" err="1">
                <a:sym typeface="Wingdings" panose="05000000000000000000" pitchFamily="2" charset="2"/>
              </a:rPr>
              <a:t>weight</a:t>
            </a:r>
            <a:r>
              <a:rPr lang="nl-NL" dirty="0">
                <a:sym typeface="Wingdings" panose="05000000000000000000" pitchFamily="2" charset="2"/>
              </a:rPr>
              <a:t>. De richting van de stap is de </a:t>
            </a:r>
            <a:r>
              <a:rPr lang="nl-NL" dirty="0" err="1">
                <a:sym typeface="Wingdings" panose="05000000000000000000" pitchFamily="2" charset="2"/>
              </a:rPr>
              <a:t>gradient</a:t>
            </a:r>
            <a:r>
              <a:rPr lang="nl-NL" dirty="0">
                <a:sym typeface="Wingdings" panose="05000000000000000000" pitchFamily="2" charset="2"/>
              </a:rPr>
              <a:t> (=</a:t>
            </a:r>
            <a:r>
              <a:rPr lang="nl-NL" dirty="0" err="1">
                <a:sym typeface="Wingdings" panose="05000000000000000000" pitchFamily="2" charset="2"/>
              </a:rPr>
              <a:t>richtings</a:t>
            </a:r>
            <a:r>
              <a:rPr lang="nl-NL" dirty="0">
                <a:sym typeface="Wingdings" panose="05000000000000000000" pitchFamily="2" charset="2"/>
              </a:rPr>
              <a:t> </a:t>
            </a:r>
            <a:r>
              <a:rPr lang="nl-NL" dirty="0" err="1">
                <a:sym typeface="Wingdings" panose="05000000000000000000" pitchFamily="2" charset="2"/>
              </a:rPr>
              <a:t>coefficient</a:t>
            </a:r>
            <a:r>
              <a:rPr lang="nl-NL" dirty="0">
                <a:sym typeface="Wingdings" panose="05000000000000000000" pitchFamily="2" charset="2"/>
              </a:rPr>
              <a:t>), en de </a:t>
            </a:r>
            <a:r>
              <a:rPr lang="nl-NL" dirty="0" err="1">
                <a:sym typeface="Wingdings" panose="05000000000000000000" pitchFamily="2" charset="2"/>
              </a:rPr>
              <a:t>learning</a:t>
            </a:r>
            <a:r>
              <a:rPr lang="nl-NL" dirty="0">
                <a:sym typeface="Wingdings" panose="05000000000000000000" pitchFamily="2" charset="2"/>
              </a:rPr>
              <a:t> </a:t>
            </a:r>
            <a:r>
              <a:rPr lang="nl-NL" dirty="0" err="1">
                <a:sym typeface="Wingdings" panose="05000000000000000000" pitchFamily="2" charset="2"/>
              </a:rPr>
              <a:t>rate</a:t>
            </a:r>
            <a:r>
              <a:rPr lang="nl-NL" dirty="0">
                <a:sym typeface="Wingdings" panose="05000000000000000000" pitchFamily="2" charset="2"/>
              </a:rPr>
              <a:t> bepaalt de grootte van de stap</a:t>
            </a:r>
            <a:endParaRPr lang="nl-BE" dirty="0"/>
          </a:p>
        </p:txBody>
      </p:sp>
    </p:spTree>
    <p:extLst>
      <p:ext uri="{BB962C8B-B14F-4D97-AF65-F5344CB8AC3E}">
        <p14:creationId xmlns:p14="http://schemas.microsoft.com/office/powerpoint/2010/main" val="2445079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wmf"/><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3999" y="1113180"/>
            <a:ext cx="9144000" cy="2033637"/>
          </a:xfrm>
        </p:spPr>
        <p:txBody>
          <a:bodyPr anchor="b"/>
          <a:lstStyle>
            <a:lvl1pPr algn="ctr">
              <a:defRPr sz="6000" b="1">
                <a:solidFill>
                  <a:schemeClr val="tx1"/>
                </a:solidFill>
                <a:latin typeface="+mn-lt"/>
              </a:defRPr>
            </a:lvl1pPr>
          </a:lstStyle>
          <a:p>
            <a:r>
              <a:rPr lang="nl-NL" dirty="0"/>
              <a:t>Klik om de stijl te bewerken</a:t>
            </a:r>
            <a:endParaRPr lang="nl-BE" dirty="0"/>
          </a:p>
        </p:txBody>
      </p:sp>
      <p:sp>
        <p:nvSpPr>
          <p:cNvPr id="3" name="Ondertitel 2"/>
          <p:cNvSpPr>
            <a:spLocks noGrp="1"/>
          </p:cNvSpPr>
          <p:nvPr>
            <p:ph type="subTitle" idx="1"/>
          </p:nvPr>
        </p:nvSpPr>
        <p:spPr>
          <a:xfrm>
            <a:off x="3697355" y="3322846"/>
            <a:ext cx="4797288" cy="216355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29/09/2019</a:t>
            </a:fld>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53094" y="3504354"/>
            <a:ext cx="3691761" cy="3353646"/>
          </a:xfrm>
          <a:prstGeom prst="rect">
            <a:avLst/>
          </a:prstGeom>
        </p:spPr>
      </p:pic>
      <p:pic>
        <p:nvPicPr>
          <p:cNvPr id="9" name="Afbeelding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60461" y="6248784"/>
            <a:ext cx="2471076" cy="472691"/>
          </a:xfrm>
          <a:prstGeom prst="rect">
            <a:avLst/>
          </a:prstGeom>
        </p:spPr>
      </p:pic>
    </p:spTree>
    <p:extLst>
      <p:ext uri="{BB962C8B-B14F-4D97-AF65-F5344CB8AC3E}">
        <p14:creationId xmlns:p14="http://schemas.microsoft.com/office/powerpoint/2010/main" val="246991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D69ACB7-8DA7-4AF8-A474-46A1998EDF52}" type="datetimeFigureOut">
              <a:rPr lang="nl-BE" smtClean="0"/>
              <a:t>29/09/2019</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C5EEABA0-D78B-4F9C-9026-5872651F022D}" type="slidenum">
              <a:rPr lang="nl-BE" smtClean="0"/>
              <a:t>‹nr.›</a:t>
            </a:fld>
            <a:endParaRPr lang="nl-BE"/>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12254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29/09/2019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533006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6D69ACB7-8DA7-4AF8-A474-46A1998EDF52}" type="datetimeFigureOut">
              <a:rPr lang="nl-BE" smtClean="0"/>
              <a:t>29/09/2019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550391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29/09/2019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70841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lvl1pPr>
              <a:defRPr b="1">
                <a:solidFill>
                  <a:schemeClr val="tx1"/>
                </a:solidFill>
                <a:latin typeface="+mn-lt"/>
              </a:defRPr>
            </a:lvl1pPr>
          </a:lstStyle>
          <a:p>
            <a:r>
              <a:rPr lang="nl-NL" dirty="0"/>
              <a:t>Klik om de stijl te bewerken</a:t>
            </a:r>
            <a:endParaRPr lang="nl-BE" dirty="0"/>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29/09/2019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144752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el en object">
    <p:spTree>
      <p:nvGrpSpPr>
        <p:cNvPr id="1" name=""/>
        <p:cNvGrpSpPr/>
        <p:nvPr/>
      </p:nvGrpSpPr>
      <p:grpSpPr>
        <a:xfrm>
          <a:off x="0" y="0"/>
          <a:ext cx="0" cy="0"/>
          <a:chOff x="0" y="0"/>
          <a:chExt cx="0" cy="0"/>
        </a:xfrm>
      </p:grpSpPr>
      <p:sp>
        <p:nvSpPr>
          <p:cNvPr id="8" name="Ondertitel 2"/>
          <p:cNvSpPr>
            <a:spLocks noGrp="1"/>
          </p:cNvSpPr>
          <p:nvPr>
            <p:ph type="subTitle" idx="1" hasCustomPrompt="1"/>
          </p:nvPr>
        </p:nvSpPr>
        <p:spPr>
          <a:xfrm>
            <a:off x="1236662" y="3429000"/>
            <a:ext cx="4859338" cy="2385060"/>
          </a:xfrm>
          <a:prstGeom prst="rect">
            <a:avLst/>
          </a:prstGeom>
        </p:spPr>
        <p:txBody>
          <a:bodyPr lIns="0" tIns="0" rIns="0" bIns="0">
            <a:normAutofit/>
          </a:bodyPr>
          <a:lstStyle>
            <a:lvl1pPr marL="342900" marR="0" indent="-342900" algn="l" defTabSz="914400" rtl="0" eaLnBrk="1" fontAlgn="auto" latinLnBrk="0" hangingPunct="1">
              <a:lnSpc>
                <a:spcPct val="90000"/>
              </a:lnSpc>
              <a:spcBef>
                <a:spcPts val="1000"/>
              </a:spcBef>
              <a:spcAft>
                <a:spcPts val="0"/>
              </a:spcAft>
              <a:buClr>
                <a:schemeClr val="tx1"/>
              </a:buClr>
              <a:buSzPct val="131000"/>
              <a:buFont typeface="Arial" charset="0"/>
              <a:buChar char="•"/>
              <a:tabLst/>
              <a:defRPr sz="2400">
                <a:solidFill>
                  <a:schemeClr val="tx1"/>
                </a:solidFill>
              </a:defRPr>
            </a:lvl1pPr>
            <a:lvl2pPr marL="539750" indent="-171450" algn="l">
              <a:buFont typeface="Arial" panose="020B0604020202020204" pitchFamily="34" charset="0"/>
              <a:buChar char="•"/>
              <a:tabLst/>
              <a:defRPr sz="2000"/>
            </a:lvl2pPr>
            <a:lvl3pPr marL="801688" indent="-254000" algn="l">
              <a:buFont typeface="Courier New" panose="02070309020205020404" pitchFamily="49" charset="0"/>
              <a:buChar char="o"/>
              <a:tabLst/>
              <a:defRPr sz="2000"/>
            </a:lvl3pPr>
            <a:lvl4pPr marL="1073150" indent="-254000" algn="l">
              <a:buFont typeface="Wingdings" pitchFamily="2" charset="2"/>
              <a:buChar char="§"/>
              <a:tabLst/>
              <a:defRPr sz="2000"/>
            </a:lvl4pPr>
            <a:lvl5pPr marL="801688" indent="-254000" algn="l">
              <a:buFont typeface="Courier New" panose="02070309020205020404" pitchFamily="49" charset="0"/>
              <a:buChar char="o"/>
              <a:tabLst/>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Eerste niveau</a:t>
            </a:r>
          </a:p>
          <a:p>
            <a:pPr lvl="1"/>
            <a:r>
              <a:rPr lang="nl-NL"/>
              <a:t>Tweede niveau</a:t>
            </a:r>
          </a:p>
          <a:p>
            <a:pPr lvl="2"/>
            <a:r>
              <a:rPr lang="nl-NL"/>
              <a:t>Derde niveau</a:t>
            </a:r>
          </a:p>
          <a:p>
            <a:pPr lvl="3"/>
            <a:r>
              <a:rPr lang="nl-NL"/>
              <a:t>Vierde niveau</a:t>
            </a:r>
          </a:p>
          <a:p>
            <a:endParaRPr lang="nl-BE"/>
          </a:p>
        </p:txBody>
      </p:sp>
      <p:sp>
        <p:nvSpPr>
          <p:cNvPr id="12" name="Titel 1"/>
          <p:cNvSpPr>
            <a:spLocks noGrp="1"/>
          </p:cNvSpPr>
          <p:nvPr>
            <p:ph type="ctrTitle" hasCustomPrompt="1"/>
          </p:nvPr>
        </p:nvSpPr>
        <p:spPr>
          <a:xfrm>
            <a:off x="1236662" y="1268413"/>
            <a:ext cx="3695065" cy="2160587"/>
          </a:xfrm>
          <a:prstGeom prst="rect">
            <a:avLst/>
          </a:prstGeom>
        </p:spPr>
        <p:txBody>
          <a:bodyPr lIns="0" tIns="0" rIns="0" bIns="0" anchor="t">
            <a:normAutofit/>
          </a:bodyPr>
          <a:lstStyle>
            <a:lvl1pPr algn="l">
              <a:defRPr sz="3500"/>
            </a:lvl1pPr>
          </a:lstStyle>
          <a:p>
            <a:r>
              <a:rPr lang="nl-NL"/>
              <a:t>Klik om </a:t>
            </a:r>
            <a:br>
              <a:rPr lang="nl-NL"/>
            </a:br>
            <a:r>
              <a:rPr lang="nl-NL"/>
              <a:t>de stijl te bewerken</a:t>
            </a:r>
            <a:endParaRPr lang="nl-BE"/>
          </a:p>
        </p:txBody>
      </p:sp>
    </p:spTree>
    <p:extLst>
      <p:ext uri="{BB962C8B-B14F-4D97-AF65-F5344CB8AC3E}">
        <p14:creationId xmlns:p14="http://schemas.microsoft.com/office/powerpoint/2010/main" val="4254173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nl-BE" smtClean="0"/>
              <a:pPr algn="r"/>
              <a:t>‹nr.›</a:t>
            </a:fld>
            <a:endParaRPr lang="nl-BE"/>
          </a:p>
        </p:txBody>
      </p:sp>
    </p:spTree>
    <p:extLst>
      <p:ext uri="{BB962C8B-B14F-4D97-AF65-F5344CB8AC3E}">
        <p14:creationId xmlns:p14="http://schemas.microsoft.com/office/powerpoint/2010/main" val="2699440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29/09/2019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30111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29/09/2019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spTree>
    <p:extLst>
      <p:ext uri="{BB962C8B-B14F-4D97-AF65-F5344CB8AC3E}">
        <p14:creationId xmlns:p14="http://schemas.microsoft.com/office/powerpoint/2010/main" val="82969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38200" y="2291379"/>
            <a:ext cx="10515600" cy="3885584"/>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6D69ACB7-8DA7-4AF8-A474-46A1998EDF52}" type="datetimeFigureOut">
              <a:rPr lang="nl-BE" smtClean="0"/>
              <a:t>29/09/2019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pic>
        <p:nvPicPr>
          <p:cNvPr id="8" name="Tijdelijke aanduiding voor inhoud 4">
            <a:extLst>
              <a:ext uri="{FF2B5EF4-FFF2-40B4-BE49-F238E27FC236}">
                <a16:creationId xmlns:a16="http://schemas.microsoft.com/office/drawing/2014/main" id="{F427BB05-6414-294F-BBAB-ADFEDD346C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199" y="64547"/>
            <a:ext cx="3168937" cy="2111993"/>
          </a:xfrm>
          <a:prstGeom prst="rect">
            <a:avLst/>
          </a:prstGeom>
        </p:spPr>
      </p:pic>
      <p:pic>
        <p:nvPicPr>
          <p:cNvPr id="9" name="Tijdelijke aanduiding voor inhoud 4">
            <a:extLst>
              <a:ext uri="{FF2B5EF4-FFF2-40B4-BE49-F238E27FC236}">
                <a16:creationId xmlns:a16="http://schemas.microsoft.com/office/drawing/2014/main" id="{DE54498F-3D4A-DB49-9608-5C8A6D9C74CA}"/>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4520767" y="64547"/>
            <a:ext cx="3150466" cy="2111739"/>
          </a:xfrm>
          <a:prstGeom prst="rect">
            <a:avLst/>
          </a:prstGeom>
        </p:spPr>
      </p:pic>
      <p:pic>
        <p:nvPicPr>
          <p:cNvPr id="10" name="Tijdelijke aanduiding voor inhoud 4">
            <a:extLst>
              <a:ext uri="{FF2B5EF4-FFF2-40B4-BE49-F238E27FC236}">
                <a16:creationId xmlns:a16="http://schemas.microsoft.com/office/drawing/2014/main" id="{81A7D10E-33AC-9748-8EFD-48A1736B0762}"/>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a:off x="8203335" y="64547"/>
            <a:ext cx="3150465" cy="2118380"/>
          </a:xfrm>
          <a:prstGeom prst="rect">
            <a:avLst/>
          </a:prstGeom>
        </p:spPr>
      </p:pic>
    </p:spTree>
    <p:extLst>
      <p:ext uri="{BB962C8B-B14F-4D97-AF65-F5344CB8AC3E}">
        <p14:creationId xmlns:p14="http://schemas.microsoft.com/office/powerpoint/2010/main" val="102416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pPr/>
              <a:t>29/09/2019</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pPr/>
              <a:t>‹nr.›</a:t>
            </a:fld>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17222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b="1">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4" name="Tijdelijke aanduiding voor datum 3"/>
          <p:cNvSpPr>
            <a:spLocks noGrp="1"/>
          </p:cNvSpPr>
          <p:nvPr>
            <p:ph type="dt" sz="half" idx="10"/>
          </p:nvPr>
        </p:nvSpPr>
        <p:spPr/>
        <p:txBody>
          <a:bodyPr/>
          <a:lstStyle>
            <a:lvl1pPr>
              <a:defRPr>
                <a:solidFill>
                  <a:schemeClr val="tx1"/>
                </a:solidFill>
              </a:defRPr>
            </a:lvl1pPr>
          </a:lstStyle>
          <a:p>
            <a:fld id="{6D69ACB7-8DA7-4AF8-A474-46A1998EDF52}" type="datetimeFigureOut">
              <a:rPr lang="nl-BE" smtClean="0"/>
              <a:pPr/>
              <a:t>29/09/2019</a:t>
            </a:fld>
            <a:endParaRPr lang="nl-BE" dirty="0"/>
          </a:p>
        </p:txBody>
      </p:sp>
      <p:sp>
        <p:nvSpPr>
          <p:cNvPr id="5" name="Tijdelijke aanduiding voor voettekst 4"/>
          <p:cNvSpPr>
            <a:spLocks noGrp="1"/>
          </p:cNvSpPr>
          <p:nvPr>
            <p:ph type="ftr" sz="quarter" idx="11"/>
          </p:nvPr>
        </p:nvSpPr>
        <p:spPr/>
        <p:txBody>
          <a:bodyPr/>
          <a:lstStyle>
            <a:lvl1pPr>
              <a:defRPr>
                <a:solidFill>
                  <a:schemeClr val="tx1"/>
                </a:solidFill>
              </a:defRPr>
            </a:lvl1pPr>
          </a:lstStyle>
          <a:p>
            <a:endParaRPr lang="nl-BE" dirty="0"/>
          </a:p>
        </p:txBody>
      </p:sp>
      <p:sp>
        <p:nvSpPr>
          <p:cNvPr id="6" name="Tijdelijke aanduiding voor dianummer 5"/>
          <p:cNvSpPr>
            <a:spLocks noGrp="1"/>
          </p:cNvSpPr>
          <p:nvPr>
            <p:ph type="sldNum" sz="quarter" idx="12"/>
          </p:nvPr>
        </p:nvSpPr>
        <p:spPr/>
        <p:txBody>
          <a:bodyPr/>
          <a:lstStyle>
            <a:lvl1pPr>
              <a:defRPr>
                <a:solidFill>
                  <a:schemeClr val="tx1"/>
                </a:solidFill>
              </a:defRPr>
            </a:lvl1pPr>
          </a:lstStyle>
          <a:p>
            <a:fld id="{C5EEABA0-D78B-4F9C-9026-5872651F022D}" type="slidenum">
              <a:rPr lang="nl-BE" smtClean="0"/>
              <a:pPr/>
              <a:t>‹nr.›</a:t>
            </a:fld>
            <a:endParaRPr lang="nl-BE" dirty="0"/>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372288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datum 3"/>
          <p:cNvSpPr>
            <a:spLocks noGrp="1"/>
          </p:cNvSpPr>
          <p:nvPr>
            <p:ph type="dt" sz="half" idx="10"/>
          </p:nvPr>
        </p:nvSpPr>
        <p:spPr>
          <a:xfrm>
            <a:off x="2427890" y="6356350"/>
            <a:ext cx="1411014" cy="365125"/>
          </a:xfrm>
        </p:spPr>
        <p:txBody>
          <a:bodyPr/>
          <a:lstStyle/>
          <a:p>
            <a:fld id="{6D69ACB7-8DA7-4AF8-A474-46A1998EDF52}" type="datetimeFigureOut">
              <a:rPr lang="nl-BE" smtClean="0"/>
              <a:t>29/09/2019</a:t>
            </a:fld>
            <a:endParaRPr lang="nl-BE" dirty="0"/>
          </a:p>
        </p:txBody>
      </p:sp>
      <p:sp>
        <p:nvSpPr>
          <p:cNvPr id="11" name="Tijdelijke aanduiding voor voettekst 4"/>
          <p:cNvSpPr>
            <a:spLocks noGrp="1"/>
          </p:cNvSpPr>
          <p:nvPr>
            <p:ph type="ftr" sz="quarter" idx="11"/>
          </p:nvPr>
        </p:nvSpPr>
        <p:spPr>
          <a:xfrm>
            <a:off x="4038600" y="6356350"/>
            <a:ext cx="4114800" cy="365125"/>
          </a:xfrm>
        </p:spPr>
        <p:txBody>
          <a:bodyPr/>
          <a:lstStyle/>
          <a:p>
            <a:endParaRPr lang="nl-BE"/>
          </a:p>
        </p:txBody>
      </p:sp>
      <p:sp>
        <p:nvSpPr>
          <p:cNvPr id="12" name="Tijdelijke aanduiding voor dianummer 5"/>
          <p:cNvSpPr>
            <a:spLocks noGrp="1"/>
          </p:cNvSpPr>
          <p:nvPr>
            <p:ph type="sldNum" sz="quarter" idx="12"/>
          </p:nvPr>
        </p:nvSpPr>
        <p:spPr>
          <a:xfrm>
            <a:off x="838200" y="6356350"/>
            <a:ext cx="1411014" cy="365125"/>
          </a:xfrm>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850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6D69ACB7-8DA7-4AF8-A474-46A1998EDF52}" type="datetimeFigureOut">
              <a:rPr lang="nl-BE" smtClean="0"/>
              <a:t>29/09/2019</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C5EEABA0-D78B-4F9C-9026-5872651F022D}" type="slidenum">
              <a:rPr lang="nl-BE" smtClean="0"/>
              <a:t>‹nr.›</a:t>
            </a:fld>
            <a:endParaRPr lang="nl-BE"/>
          </a:p>
        </p:txBody>
      </p:sp>
      <p:pic>
        <p:nvPicPr>
          <p:cNvPr id="10" name="Afbeelding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275903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chemeClr val="tx1"/>
                </a:solidFill>
                <a:latin typeface="+mn-lt"/>
              </a:defRPr>
            </a:lvl1pPr>
          </a:lstStyle>
          <a:p>
            <a:r>
              <a:rPr lang="nl-NL" dirty="0"/>
              <a:t>Klik om de stijl te bewerken</a:t>
            </a:r>
            <a:endParaRPr lang="nl-BE" dirty="0"/>
          </a:p>
        </p:txBody>
      </p:sp>
      <p:sp>
        <p:nvSpPr>
          <p:cNvPr id="3" name="Tijdelijke aanduiding voor datum 2"/>
          <p:cNvSpPr>
            <a:spLocks noGrp="1"/>
          </p:cNvSpPr>
          <p:nvPr>
            <p:ph type="dt" sz="half" idx="10"/>
          </p:nvPr>
        </p:nvSpPr>
        <p:spPr/>
        <p:txBody>
          <a:bodyPr/>
          <a:lstStyle/>
          <a:p>
            <a:fld id="{6D69ACB7-8DA7-4AF8-A474-46A1998EDF52}" type="datetimeFigureOut">
              <a:rPr lang="nl-BE" smtClean="0"/>
              <a:t>29/09/2019</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t>‹nr.›</a:t>
            </a:fld>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82724" y="6292056"/>
            <a:ext cx="2471076" cy="472691"/>
          </a:xfrm>
          <a:prstGeom prst="rect">
            <a:avLst/>
          </a:prstGeom>
        </p:spPr>
      </p:pic>
    </p:spTree>
    <p:extLst>
      <p:ext uri="{BB962C8B-B14F-4D97-AF65-F5344CB8AC3E}">
        <p14:creationId xmlns:p14="http://schemas.microsoft.com/office/powerpoint/2010/main" val="161893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atum 3"/>
          <p:cNvSpPr>
            <a:spLocks noGrp="1"/>
          </p:cNvSpPr>
          <p:nvPr>
            <p:ph type="dt" sz="half" idx="2"/>
          </p:nvPr>
        </p:nvSpPr>
        <p:spPr>
          <a:xfrm>
            <a:off x="2427890" y="6356350"/>
            <a:ext cx="14110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D69ACB7-8DA7-4AF8-A474-46A1998EDF52}" type="datetimeFigureOut">
              <a:rPr lang="nl-BE" smtClean="0"/>
              <a:pPr/>
              <a:t>29/09/2019</a:t>
            </a:fld>
            <a:endParaRPr lang="nl-BE" dirty="0"/>
          </a:p>
        </p:txBody>
      </p:sp>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dirty="0"/>
          </a:p>
        </p:txBody>
      </p:sp>
      <p:sp>
        <p:nvSpPr>
          <p:cNvPr id="6" name="Tijdelijke aanduiding voor dianummer 5"/>
          <p:cNvSpPr>
            <a:spLocks noGrp="1"/>
          </p:cNvSpPr>
          <p:nvPr>
            <p:ph type="sldNum" sz="quarter" idx="4"/>
          </p:nvPr>
        </p:nvSpPr>
        <p:spPr>
          <a:xfrm>
            <a:off x="838200" y="6356350"/>
            <a:ext cx="1411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EABA0-D78B-4F9C-9026-5872651F022D}" type="slidenum">
              <a:rPr lang="nl-BE" smtClean="0"/>
              <a:pPr/>
              <a:t>‹nr.›</a:t>
            </a:fld>
            <a:endParaRPr lang="nl-BE" dirty="0"/>
          </a:p>
        </p:txBody>
      </p:sp>
    </p:spTree>
    <p:extLst>
      <p:ext uri="{BB962C8B-B14F-4D97-AF65-F5344CB8AC3E}">
        <p14:creationId xmlns:p14="http://schemas.microsoft.com/office/powerpoint/2010/main" val="2810945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3"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4" r:id="rId15"/>
    <p:sldLayoutId id="2147483666" r:id="rId16"/>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cs.cmu.edu/~aharley/vis/fc/flat.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
                <a:latin typeface="Calibri"/>
                <a:ea typeface="Calibri"/>
                <a:cs typeface="Calibri"/>
                <a:sym typeface="Calibri"/>
              </a:rPr>
              <a:t>Neural Networks</a:t>
            </a:r>
            <a:endParaRPr>
              <a:latin typeface="Calibri"/>
              <a:ea typeface="Calibri"/>
              <a:cs typeface="Calibri"/>
              <a:sym typeface="Calibri"/>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en" dirty="0">
                <a:latin typeface="Calibri"/>
                <a:ea typeface="Calibri"/>
                <a:cs typeface="Calibri"/>
                <a:sym typeface="Calibri"/>
              </a:rPr>
              <a:t>Advanced</a:t>
            </a:r>
            <a:endParaRPr dirty="0">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3831562" y="6254600"/>
            <a:ext cx="4528875" cy="60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281E42-1567-4CA7-97D9-C06C85684928}"/>
              </a:ext>
            </a:extLst>
          </p:cNvPr>
          <p:cNvSpPr>
            <a:spLocks noGrp="1"/>
          </p:cNvSpPr>
          <p:nvPr>
            <p:ph type="title"/>
          </p:nvPr>
        </p:nvSpPr>
        <p:spPr/>
        <p:txBody>
          <a:bodyPr/>
          <a:lstStyle/>
          <a:p>
            <a:endParaRPr lang="nl-BE"/>
          </a:p>
        </p:txBody>
      </p:sp>
      <p:pic>
        <p:nvPicPr>
          <p:cNvPr id="3074" name="Picture 2" descr="Afbeeldingsresultaat voor dj mixing board">
            <a:extLst>
              <a:ext uri="{FF2B5EF4-FFF2-40B4-BE49-F238E27FC236}">
                <a16:creationId xmlns:a16="http://schemas.microsoft.com/office/drawing/2014/main" id="{6F4032D0-7824-4391-9CF7-435D86025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958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AD91DE-75D5-4FB2-8DEC-0C969D46D3C7}"/>
              </a:ext>
            </a:extLst>
          </p:cNvPr>
          <p:cNvSpPr>
            <a:spLocks noGrp="1"/>
          </p:cNvSpPr>
          <p:nvPr>
            <p:ph type="title"/>
          </p:nvPr>
        </p:nvSpPr>
        <p:spPr/>
        <p:txBody>
          <a:bodyPr/>
          <a:lstStyle/>
          <a:p>
            <a:endParaRPr lang="nl-BE"/>
          </a:p>
        </p:txBody>
      </p:sp>
      <p:pic>
        <p:nvPicPr>
          <p:cNvPr id="4" name="Afbeelding 3">
            <a:extLst>
              <a:ext uri="{FF2B5EF4-FFF2-40B4-BE49-F238E27FC236}">
                <a16:creationId xmlns:a16="http://schemas.microsoft.com/office/drawing/2014/main" id="{7E77710A-B112-4419-8E7C-906BDFAC7DCD}"/>
              </a:ext>
            </a:extLst>
          </p:cNvPr>
          <p:cNvPicPr>
            <a:picLocks noChangeAspect="1"/>
          </p:cNvPicPr>
          <p:nvPr/>
        </p:nvPicPr>
        <p:blipFill>
          <a:blip r:embed="rId2"/>
          <a:stretch>
            <a:fillRect/>
          </a:stretch>
        </p:blipFill>
        <p:spPr>
          <a:xfrm>
            <a:off x="0" y="-1"/>
            <a:ext cx="12220317" cy="6842145"/>
          </a:xfrm>
          <a:prstGeom prst="rect">
            <a:avLst/>
          </a:prstGeom>
        </p:spPr>
      </p:pic>
    </p:spTree>
    <p:extLst>
      <p:ext uri="{BB962C8B-B14F-4D97-AF65-F5344CB8AC3E}">
        <p14:creationId xmlns:p14="http://schemas.microsoft.com/office/powerpoint/2010/main" val="1076191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48500-19F0-4237-8140-14866A54E5E5}"/>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3E18766E-AE25-48C5-978D-E9A18C760CB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23529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gradient descent variants">
            <a:extLst>
              <a:ext uri="{FF2B5EF4-FFF2-40B4-BE49-F238E27FC236}">
                <a16:creationId xmlns:a16="http://schemas.microsoft.com/office/drawing/2014/main" id="{D5320EA0-119D-4CEE-B4A4-8779B9B40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42" y="833155"/>
            <a:ext cx="114109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24F6C72B-118B-48F9-B7FD-FF59B5B38514}"/>
              </a:ext>
            </a:extLst>
          </p:cNvPr>
          <p:cNvSpPr>
            <a:spLocks noGrp="1"/>
          </p:cNvSpPr>
          <p:nvPr>
            <p:ph type="title"/>
          </p:nvPr>
        </p:nvSpPr>
        <p:spPr>
          <a:xfrm>
            <a:off x="415600" y="317105"/>
            <a:ext cx="11360800" cy="1122400"/>
          </a:xfrm>
        </p:spPr>
        <p:txBody>
          <a:bodyPr/>
          <a:lstStyle/>
          <a:p>
            <a:r>
              <a:rPr lang="nl-NL" dirty="0"/>
              <a:t>Learning </a:t>
            </a:r>
            <a:r>
              <a:rPr lang="nl-NL" dirty="0" err="1"/>
              <a:t>Rate</a:t>
            </a:r>
            <a:r>
              <a:rPr lang="nl-NL" dirty="0"/>
              <a:t> – step </a:t>
            </a:r>
            <a:r>
              <a:rPr lang="nl-NL" dirty="0" err="1"/>
              <a:t>size</a:t>
            </a:r>
            <a:endParaRPr lang="nl-BE" dirty="0"/>
          </a:p>
        </p:txBody>
      </p:sp>
      <p:pic>
        <p:nvPicPr>
          <p:cNvPr id="10244" name="Picture 4" descr="lr_finder">
            <a:extLst>
              <a:ext uri="{FF2B5EF4-FFF2-40B4-BE49-F238E27FC236}">
                <a16:creationId xmlns:a16="http://schemas.microsoft.com/office/drawing/2014/main" id="{CE84127B-E676-4943-A9DF-FF205B711D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750" y="4989305"/>
            <a:ext cx="3633787" cy="186869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Goldilocks of learning rates">
            <a:extLst>
              <a:ext uri="{FF2B5EF4-FFF2-40B4-BE49-F238E27FC236}">
                <a16:creationId xmlns:a16="http://schemas.microsoft.com/office/drawing/2014/main" id="{C7F3F15A-E14E-42A2-BA79-A1E1833FE5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021" y="5026507"/>
            <a:ext cx="4510087" cy="1749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98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0B3F18-F987-4FBE-AEB3-DEF53032F0C7}"/>
              </a:ext>
            </a:extLst>
          </p:cNvPr>
          <p:cNvSpPr>
            <a:spLocks noGrp="1"/>
          </p:cNvSpPr>
          <p:nvPr>
            <p:ph type="title"/>
          </p:nvPr>
        </p:nvSpPr>
        <p:spPr/>
        <p:txBody>
          <a:bodyPr/>
          <a:lstStyle/>
          <a:p>
            <a:endParaRPr lang="nl-BE"/>
          </a:p>
        </p:txBody>
      </p:sp>
      <p:pic>
        <p:nvPicPr>
          <p:cNvPr id="4" name="Afbeelding 3">
            <a:extLst>
              <a:ext uri="{FF2B5EF4-FFF2-40B4-BE49-F238E27FC236}">
                <a16:creationId xmlns:a16="http://schemas.microsoft.com/office/drawing/2014/main" id="{C253542A-03CF-4D2A-8197-57E9C647ED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50416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42D8D2-04B6-4B0B-895B-6649CC10909C}"/>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B29F8120-4673-4073-B1FD-55E53B9EEF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7328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D3C57F-1818-4C30-8415-7A1CBA6A0B9A}"/>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BACF3049-102C-4E03-B1E1-C7DCB280248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22632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5C2D4-C642-4A48-89A9-EB0CBB2F1AA6}"/>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64B4D814-DF76-4544-A87C-354D6303D2E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5895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BD242C-DD9C-4A3A-9BC9-108ED2AA2729}"/>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E5009162-AC8C-4FFB-86CA-7AF6A88838E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73796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61A10D5-07BD-4E85-9535-537F8E57CB02}"/>
              </a:ext>
            </a:extLst>
          </p:cNvPr>
          <p:cNvPicPr>
            <a:picLocks noChangeAspect="1"/>
          </p:cNvPicPr>
          <p:nvPr/>
        </p:nvPicPr>
        <p:blipFill>
          <a:blip r:embed="rId3"/>
          <a:stretch>
            <a:fillRect/>
          </a:stretch>
        </p:blipFill>
        <p:spPr>
          <a:xfrm>
            <a:off x="427221" y="0"/>
            <a:ext cx="11337559" cy="6858000"/>
          </a:xfrm>
          <a:prstGeom prst="rect">
            <a:avLst/>
          </a:prstGeom>
        </p:spPr>
      </p:pic>
    </p:spTree>
    <p:extLst>
      <p:ext uri="{BB962C8B-B14F-4D97-AF65-F5344CB8AC3E}">
        <p14:creationId xmlns:p14="http://schemas.microsoft.com/office/powerpoint/2010/main" val="4220416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673F3-A20D-4878-9F60-08667F73DE32}"/>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831819BB-0106-40B1-BB89-1CD53982CDBB}"/>
              </a:ext>
            </a:extLst>
          </p:cNvPr>
          <p:cNvPicPr>
            <a:picLocks noChangeAspect="1"/>
          </p:cNvPicPr>
          <p:nvPr/>
        </p:nvPicPr>
        <p:blipFill>
          <a:blip r:embed="rId2"/>
          <a:stretch>
            <a:fillRect/>
          </a:stretch>
        </p:blipFill>
        <p:spPr>
          <a:xfrm>
            <a:off x="0" y="15855"/>
            <a:ext cx="12192000" cy="6826291"/>
          </a:xfrm>
          <a:prstGeom prst="rect">
            <a:avLst/>
          </a:prstGeom>
        </p:spPr>
      </p:pic>
    </p:spTree>
    <p:extLst>
      <p:ext uri="{BB962C8B-B14F-4D97-AF65-F5344CB8AC3E}">
        <p14:creationId xmlns:p14="http://schemas.microsoft.com/office/powerpoint/2010/main" val="50979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fbeeldingsresultaat voor challenges">
            <a:extLst>
              <a:ext uri="{FF2B5EF4-FFF2-40B4-BE49-F238E27FC236}">
                <a16:creationId xmlns:a16="http://schemas.microsoft.com/office/drawing/2014/main" id="{95CADD48-9CDE-4628-9A76-8993E06CA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356" y="0"/>
            <a:ext cx="10323287" cy="6863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770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4259D-920D-4ED5-B209-392A49A3CAE5}"/>
              </a:ext>
            </a:extLst>
          </p:cNvPr>
          <p:cNvSpPr>
            <a:spLocks noGrp="1"/>
          </p:cNvSpPr>
          <p:nvPr>
            <p:ph type="title"/>
          </p:nvPr>
        </p:nvSpPr>
        <p:spPr>
          <a:xfrm>
            <a:off x="288758" y="301063"/>
            <a:ext cx="11360800" cy="1122400"/>
          </a:xfrm>
        </p:spPr>
        <p:txBody>
          <a:bodyPr/>
          <a:lstStyle/>
          <a:p>
            <a:r>
              <a:rPr lang="nl-NL" dirty="0" err="1"/>
              <a:t>Complicated</a:t>
            </a:r>
            <a:r>
              <a:rPr lang="nl-NL" dirty="0"/>
              <a:t> </a:t>
            </a:r>
            <a:r>
              <a:rPr lang="nl-NL" dirty="0" err="1"/>
              <a:t>loss</a:t>
            </a:r>
            <a:r>
              <a:rPr lang="nl-NL" dirty="0"/>
              <a:t> landscapes</a:t>
            </a:r>
            <a:endParaRPr lang="nl-BE" dirty="0"/>
          </a:p>
        </p:txBody>
      </p:sp>
      <p:pic>
        <p:nvPicPr>
          <p:cNvPr id="2052" name="Picture 4">
            <a:extLst>
              <a:ext uri="{FF2B5EF4-FFF2-40B4-BE49-F238E27FC236}">
                <a16:creationId xmlns:a16="http://schemas.microsoft.com/office/drawing/2014/main" id="{E7EA3E2D-4A61-4EDF-AE7B-97E7DA4529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1748" y="1405304"/>
            <a:ext cx="6668503" cy="515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444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4259D-920D-4ED5-B209-392A49A3CAE5}"/>
              </a:ext>
            </a:extLst>
          </p:cNvPr>
          <p:cNvSpPr>
            <a:spLocks noGrp="1"/>
          </p:cNvSpPr>
          <p:nvPr>
            <p:ph type="title"/>
          </p:nvPr>
        </p:nvSpPr>
        <p:spPr>
          <a:xfrm>
            <a:off x="288758" y="301063"/>
            <a:ext cx="11360800" cy="1122400"/>
          </a:xfrm>
        </p:spPr>
        <p:txBody>
          <a:bodyPr/>
          <a:lstStyle/>
          <a:p>
            <a:r>
              <a:rPr lang="nl-NL" dirty="0" err="1"/>
              <a:t>Local</a:t>
            </a:r>
            <a:r>
              <a:rPr lang="nl-NL" dirty="0"/>
              <a:t> Minima &amp; </a:t>
            </a:r>
            <a:r>
              <a:rPr lang="nl-NL" dirty="0" err="1"/>
              <a:t>Saddle</a:t>
            </a:r>
            <a:r>
              <a:rPr lang="nl-NL" dirty="0"/>
              <a:t> Points</a:t>
            </a:r>
            <a:endParaRPr lang="nl-BE" dirty="0"/>
          </a:p>
        </p:txBody>
      </p:sp>
      <p:pic>
        <p:nvPicPr>
          <p:cNvPr id="2050" name="Picture 2" descr="challenges-1">
            <a:extLst>
              <a:ext uri="{FF2B5EF4-FFF2-40B4-BE49-F238E27FC236}">
                <a16:creationId xmlns:a16="http://schemas.microsoft.com/office/drawing/2014/main" id="{F04A5175-790D-41C7-9970-9FF0CB284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58" y="2520376"/>
            <a:ext cx="5123148" cy="381674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addle">
            <a:extLst>
              <a:ext uri="{FF2B5EF4-FFF2-40B4-BE49-F238E27FC236}">
                <a16:creationId xmlns:a16="http://schemas.microsoft.com/office/drawing/2014/main" id="{190588E8-8040-4EF3-8993-389B291FB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310" y="3031958"/>
            <a:ext cx="5600501" cy="279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800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710078-7653-4CF8-9B3C-914793926DAC}"/>
              </a:ext>
            </a:extLst>
          </p:cNvPr>
          <p:cNvSpPr>
            <a:spLocks noGrp="1"/>
          </p:cNvSpPr>
          <p:nvPr>
            <p:ph type="title"/>
          </p:nvPr>
        </p:nvSpPr>
        <p:spPr>
          <a:xfrm>
            <a:off x="247032" y="173228"/>
            <a:ext cx="11360800" cy="1122400"/>
          </a:xfrm>
        </p:spPr>
        <p:txBody>
          <a:bodyPr/>
          <a:lstStyle/>
          <a:p>
            <a:r>
              <a:rPr lang="nl-NL" dirty="0"/>
              <a:t>Solution: </a:t>
            </a:r>
            <a:r>
              <a:rPr lang="nl-NL" dirty="0" err="1">
                <a:solidFill>
                  <a:srgbClr val="0070C0"/>
                </a:solidFill>
              </a:rPr>
              <a:t>Randomness</a:t>
            </a:r>
            <a:r>
              <a:rPr lang="nl-NL" dirty="0"/>
              <a:t>! </a:t>
            </a:r>
            <a:br>
              <a:rPr lang="nl-NL" dirty="0"/>
            </a:br>
            <a:r>
              <a:rPr lang="nl-NL" dirty="0"/>
              <a:t>Enter: </a:t>
            </a:r>
            <a:r>
              <a:rPr lang="nl-NL" dirty="0" err="1"/>
              <a:t>Stochastic</a:t>
            </a:r>
            <a:r>
              <a:rPr lang="nl-NL" dirty="0"/>
              <a:t> </a:t>
            </a:r>
            <a:r>
              <a:rPr lang="nl-NL" dirty="0" err="1"/>
              <a:t>Gradient</a:t>
            </a:r>
            <a:r>
              <a:rPr lang="nl-NL" dirty="0"/>
              <a:t> </a:t>
            </a:r>
            <a:r>
              <a:rPr lang="nl-NL" dirty="0" err="1"/>
              <a:t>Descent</a:t>
            </a:r>
            <a:endParaRPr lang="nl-BE" dirty="0"/>
          </a:p>
        </p:txBody>
      </p:sp>
      <p:pic>
        <p:nvPicPr>
          <p:cNvPr id="7170" name="Picture 2">
            <a:extLst>
              <a:ext uri="{FF2B5EF4-FFF2-40B4-BE49-F238E27FC236}">
                <a16:creationId xmlns:a16="http://schemas.microsoft.com/office/drawing/2014/main" id="{9D7EE88C-DF70-40B9-AE02-3B7C493FE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1295628"/>
            <a:ext cx="10106025" cy="31432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fbeeldingsresultaat voor batch mini batch">
            <a:extLst>
              <a:ext uri="{FF2B5EF4-FFF2-40B4-BE49-F238E27FC236}">
                <a16:creationId xmlns:a16="http://schemas.microsoft.com/office/drawing/2014/main" id="{42B17158-4E11-4F8D-941F-0A09AEEE5E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56"/>
          <a:stretch/>
        </p:blipFill>
        <p:spPr bwMode="auto">
          <a:xfrm>
            <a:off x="2149892" y="4339469"/>
            <a:ext cx="3487538" cy="24436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fbeeldingsresultaat voor batch mini batch">
            <a:extLst>
              <a:ext uri="{FF2B5EF4-FFF2-40B4-BE49-F238E27FC236}">
                <a16:creationId xmlns:a16="http://schemas.microsoft.com/office/drawing/2014/main" id="{DD7FA1D7-98F1-48D3-BAE3-02F6824CBB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267"/>
          <a:stretch/>
        </p:blipFill>
        <p:spPr bwMode="auto">
          <a:xfrm>
            <a:off x="7403306" y="4438878"/>
            <a:ext cx="3200526" cy="244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1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A0F668-96CA-4CBD-87DD-E673E5FEA79A}"/>
              </a:ext>
            </a:extLst>
          </p:cNvPr>
          <p:cNvSpPr>
            <a:spLocks noGrp="1"/>
          </p:cNvSpPr>
          <p:nvPr>
            <p:ph type="title"/>
          </p:nvPr>
        </p:nvSpPr>
        <p:spPr>
          <a:xfrm>
            <a:off x="415600" y="204811"/>
            <a:ext cx="11360800" cy="1122400"/>
          </a:xfrm>
        </p:spPr>
        <p:txBody>
          <a:bodyPr/>
          <a:lstStyle/>
          <a:p>
            <a:r>
              <a:rPr lang="nl-NL" dirty="0">
                <a:solidFill>
                  <a:srgbClr val="0070C0"/>
                </a:solidFill>
              </a:rPr>
              <a:t>Hyper-parameter: (Mini) Batch </a:t>
            </a:r>
            <a:r>
              <a:rPr lang="nl-NL" dirty="0" err="1">
                <a:solidFill>
                  <a:srgbClr val="0070C0"/>
                </a:solidFill>
              </a:rPr>
              <a:t>size</a:t>
            </a:r>
            <a:endParaRPr lang="nl-BE" dirty="0">
              <a:solidFill>
                <a:srgbClr val="0070C0"/>
              </a:solidFill>
            </a:endParaRPr>
          </a:p>
        </p:txBody>
      </p:sp>
      <p:pic>
        <p:nvPicPr>
          <p:cNvPr id="8194" name="Picture 2" descr="Afbeeldingsresultaat voor batch size stochastic">
            <a:extLst>
              <a:ext uri="{FF2B5EF4-FFF2-40B4-BE49-F238E27FC236}">
                <a16:creationId xmlns:a16="http://schemas.microsoft.com/office/drawing/2014/main" id="{9A019AB9-D1A3-42BB-9D1C-BC6CEE737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016" y="1327211"/>
            <a:ext cx="5797967" cy="511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491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E4ECE-4DFC-494E-A079-9CEE4A32B47D}"/>
              </a:ext>
            </a:extLst>
          </p:cNvPr>
          <p:cNvSpPr>
            <a:spLocks noGrp="1"/>
          </p:cNvSpPr>
          <p:nvPr>
            <p:ph type="title"/>
          </p:nvPr>
        </p:nvSpPr>
        <p:spPr>
          <a:xfrm>
            <a:off x="415600" y="150082"/>
            <a:ext cx="11360800" cy="1122400"/>
          </a:xfrm>
        </p:spPr>
        <p:txBody>
          <a:bodyPr/>
          <a:lstStyle/>
          <a:p>
            <a:r>
              <a:rPr lang="nl-NL" dirty="0">
                <a:solidFill>
                  <a:srgbClr val="0070C0"/>
                </a:solidFill>
              </a:rPr>
              <a:t>Hyper-parameter: Learning </a:t>
            </a:r>
            <a:r>
              <a:rPr lang="nl-NL" dirty="0" err="1">
                <a:solidFill>
                  <a:srgbClr val="0070C0"/>
                </a:solidFill>
              </a:rPr>
              <a:t>Rate</a:t>
            </a:r>
            <a:r>
              <a:rPr lang="nl-NL" dirty="0">
                <a:solidFill>
                  <a:srgbClr val="0070C0"/>
                </a:solidFill>
              </a:rPr>
              <a:t> - </a:t>
            </a:r>
            <a:r>
              <a:rPr lang="nl-NL" dirty="0" err="1">
                <a:solidFill>
                  <a:srgbClr val="0070C0"/>
                </a:solidFill>
              </a:rPr>
              <a:t>Revisited</a:t>
            </a:r>
            <a:endParaRPr lang="nl-BE" dirty="0">
              <a:solidFill>
                <a:srgbClr val="0070C0"/>
              </a:solidFill>
            </a:endParaRPr>
          </a:p>
        </p:txBody>
      </p:sp>
      <p:pic>
        <p:nvPicPr>
          <p:cNvPr id="9218" name="Picture 2" descr="Gerelateerde afbeelding">
            <a:extLst>
              <a:ext uri="{FF2B5EF4-FFF2-40B4-BE49-F238E27FC236}">
                <a16:creationId xmlns:a16="http://schemas.microsoft.com/office/drawing/2014/main" id="{5B52690D-603A-4060-B7E2-33401C262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91870"/>
            <a:ext cx="4987089" cy="351589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fbeeldingsresultaat voor batch size stochastic hyper parameter">
            <a:extLst>
              <a:ext uri="{FF2B5EF4-FFF2-40B4-BE49-F238E27FC236}">
                <a16:creationId xmlns:a16="http://schemas.microsoft.com/office/drawing/2014/main" id="{4AD2FF83-B5CF-4066-8D4C-8969F82F8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00" y="1859106"/>
            <a:ext cx="58674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415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9D591B-EC2F-46A4-8F14-246C5C6B0D5D}"/>
              </a:ext>
            </a:extLst>
          </p:cNvPr>
          <p:cNvSpPr>
            <a:spLocks noGrp="1"/>
          </p:cNvSpPr>
          <p:nvPr>
            <p:ph type="title"/>
          </p:nvPr>
        </p:nvSpPr>
        <p:spPr>
          <a:xfrm>
            <a:off x="415600" y="190500"/>
            <a:ext cx="11360800" cy="1122400"/>
          </a:xfrm>
        </p:spPr>
        <p:txBody>
          <a:bodyPr/>
          <a:lstStyle/>
          <a:p>
            <a:r>
              <a:rPr lang="nl-NL" dirty="0"/>
              <a:t>Learning </a:t>
            </a:r>
            <a:r>
              <a:rPr lang="nl-NL" dirty="0" err="1"/>
              <a:t>Rate</a:t>
            </a:r>
            <a:r>
              <a:rPr lang="nl-NL" dirty="0"/>
              <a:t>: </a:t>
            </a:r>
            <a:r>
              <a:rPr lang="nl-NL" dirty="0" err="1"/>
              <a:t>Cycling</a:t>
            </a:r>
            <a:r>
              <a:rPr lang="nl-NL" dirty="0"/>
              <a:t> </a:t>
            </a:r>
            <a:r>
              <a:rPr lang="nl-NL" dirty="0" err="1"/>
              <a:t>learning</a:t>
            </a:r>
            <a:r>
              <a:rPr lang="nl-NL" dirty="0"/>
              <a:t> </a:t>
            </a:r>
            <a:r>
              <a:rPr lang="nl-NL" dirty="0" err="1"/>
              <a:t>rates</a:t>
            </a:r>
            <a:r>
              <a:rPr lang="nl-NL" dirty="0"/>
              <a:t> –       </a:t>
            </a:r>
            <a:r>
              <a:rPr lang="nl-NL" dirty="0" err="1">
                <a:solidFill>
                  <a:srgbClr val="0070C0"/>
                </a:solidFill>
              </a:rPr>
              <a:t>One</a:t>
            </a:r>
            <a:r>
              <a:rPr lang="nl-NL" dirty="0">
                <a:solidFill>
                  <a:srgbClr val="0070C0"/>
                </a:solidFill>
              </a:rPr>
              <a:t> </a:t>
            </a:r>
            <a:r>
              <a:rPr lang="nl-NL" dirty="0" err="1">
                <a:solidFill>
                  <a:srgbClr val="0070C0"/>
                </a:solidFill>
              </a:rPr>
              <a:t>Cycle</a:t>
            </a:r>
            <a:endParaRPr lang="nl-BE" dirty="0">
              <a:solidFill>
                <a:srgbClr val="0070C0"/>
              </a:solidFill>
            </a:endParaRPr>
          </a:p>
        </p:txBody>
      </p:sp>
      <p:pic>
        <p:nvPicPr>
          <p:cNvPr id="11266" name="Picture 2" descr="Screen-Shot-2018-05-22-at-3.18.37-PM">
            <a:extLst>
              <a:ext uri="{FF2B5EF4-FFF2-40B4-BE49-F238E27FC236}">
                <a16:creationId xmlns:a16="http://schemas.microsoft.com/office/drawing/2014/main" id="{14EE5FB5-E071-4E40-A88C-F1A963BA3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8854"/>
            <a:ext cx="7824787" cy="297356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9F581FBF-2100-408F-8020-470DE3192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3195637"/>
            <a:ext cx="38862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91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853A3E-E5A4-459F-B59D-486A8638F791}"/>
              </a:ext>
            </a:extLst>
          </p:cNvPr>
          <p:cNvSpPr>
            <a:spLocks noGrp="1"/>
          </p:cNvSpPr>
          <p:nvPr>
            <p:ph type="title"/>
          </p:nvPr>
        </p:nvSpPr>
        <p:spPr>
          <a:xfrm>
            <a:off x="415599" y="590550"/>
            <a:ext cx="11360800" cy="1122400"/>
          </a:xfrm>
        </p:spPr>
        <p:txBody>
          <a:bodyPr/>
          <a:lstStyle/>
          <a:p>
            <a:r>
              <a:rPr lang="nl-NL" dirty="0" err="1"/>
              <a:t>Regularization</a:t>
            </a:r>
            <a:endParaRPr lang="nl-BE" dirty="0"/>
          </a:p>
        </p:txBody>
      </p:sp>
      <p:pic>
        <p:nvPicPr>
          <p:cNvPr id="3" name="Picture 4" descr="Afbeeldingsresultaat voor no big weights">
            <a:extLst>
              <a:ext uri="{FF2B5EF4-FFF2-40B4-BE49-F238E27FC236}">
                <a16:creationId xmlns:a16="http://schemas.microsoft.com/office/drawing/2014/main" id="{B57B4088-3FA0-41D7-9165-3E3FF8B21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91" y="1712950"/>
            <a:ext cx="8346016" cy="4694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09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C8282B-0A02-48A0-846D-C7B22C42E545}"/>
              </a:ext>
            </a:extLst>
          </p:cNvPr>
          <p:cNvSpPr>
            <a:spLocks noGrp="1"/>
          </p:cNvSpPr>
          <p:nvPr>
            <p:ph type="title"/>
          </p:nvPr>
        </p:nvSpPr>
        <p:spPr/>
        <p:txBody>
          <a:bodyPr/>
          <a:lstStyle/>
          <a:p>
            <a:endParaRPr lang="nl-BE"/>
          </a:p>
        </p:txBody>
      </p:sp>
      <p:pic>
        <p:nvPicPr>
          <p:cNvPr id="13314" name="Picture 2" descr="Afbeeldingsresultaat voor overfitting regularization">
            <a:extLst>
              <a:ext uri="{FF2B5EF4-FFF2-40B4-BE49-F238E27FC236}">
                <a16:creationId xmlns:a16="http://schemas.microsoft.com/office/drawing/2014/main" id="{27F211B6-583A-49DD-AD56-E8921F44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019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6ABB19-E45F-4CAF-9B85-594FD760A0F0}"/>
              </a:ext>
            </a:extLst>
          </p:cNvPr>
          <p:cNvSpPr>
            <a:spLocks noGrp="1"/>
          </p:cNvSpPr>
          <p:nvPr>
            <p:ph type="title"/>
          </p:nvPr>
        </p:nvSpPr>
        <p:spPr>
          <a:xfrm>
            <a:off x="0" y="0"/>
            <a:ext cx="11360800" cy="1122400"/>
          </a:xfrm>
        </p:spPr>
        <p:txBody>
          <a:bodyPr/>
          <a:lstStyle/>
          <a:p>
            <a:r>
              <a:rPr lang="nl-NL" dirty="0" err="1"/>
              <a:t>Regularization</a:t>
            </a:r>
            <a:r>
              <a:rPr lang="nl-NL" dirty="0"/>
              <a:t>: </a:t>
            </a:r>
            <a:r>
              <a:rPr lang="nl-NL" dirty="0" err="1">
                <a:solidFill>
                  <a:srgbClr val="0070C0"/>
                </a:solidFill>
              </a:rPr>
              <a:t>Weight</a:t>
            </a:r>
            <a:r>
              <a:rPr lang="nl-NL" dirty="0">
                <a:solidFill>
                  <a:srgbClr val="0070C0"/>
                </a:solidFill>
              </a:rPr>
              <a:t> </a:t>
            </a:r>
            <a:r>
              <a:rPr lang="nl-NL" dirty="0" err="1">
                <a:solidFill>
                  <a:srgbClr val="0070C0"/>
                </a:solidFill>
              </a:rPr>
              <a:t>Decay</a:t>
            </a:r>
            <a:endParaRPr lang="nl-BE" dirty="0">
              <a:solidFill>
                <a:srgbClr val="0070C0"/>
              </a:solidFill>
            </a:endParaRPr>
          </a:p>
        </p:txBody>
      </p:sp>
      <p:pic>
        <p:nvPicPr>
          <p:cNvPr id="14338" name="Picture 2" descr="Gerelateerde afbeelding">
            <a:extLst>
              <a:ext uri="{FF2B5EF4-FFF2-40B4-BE49-F238E27FC236}">
                <a16:creationId xmlns:a16="http://schemas.microsoft.com/office/drawing/2014/main" id="{62AF0377-A243-48BD-80C5-E685D232F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95" y="2114550"/>
            <a:ext cx="6600825" cy="48006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fbeeldingsresultaat voor no big weights">
            <a:extLst>
              <a:ext uri="{FF2B5EF4-FFF2-40B4-BE49-F238E27FC236}">
                <a16:creationId xmlns:a16="http://schemas.microsoft.com/office/drawing/2014/main" id="{9EC8BFBE-B415-4463-B8C1-BABAD49BA1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7733" y="1047750"/>
            <a:ext cx="3793067"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Afbeeldingsresultaat voor regularisation ridge lasso">
            <a:extLst>
              <a:ext uri="{FF2B5EF4-FFF2-40B4-BE49-F238E27FC236}">
                <a16:creationId xmlns:a16="http://schemas.microsoft.com/office/drawing/2014/main" id="{8954F5E6-078E-431E-B15B-992B406EF6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333"/>
          <a:stretch/>
        </p:blipFill>
        <p:spPr bwMode="auto">
          <a:xfrm>
            <a:off x="6635341" y="3371850"/>
            <a:ext cx="545028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106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6CCB5-F560-405E-B88F-F0B511A71D41}"/>
              </a:ext>
            </a:extLst>
          </p:cNvPr>
          <p:cNvSpPr>
            <a:spLocks noGrp="1"/>
          </p:cNvSpPr>
          <p:nvPr>
            <p:ph type="title"/>
          </p:nvPr>
        </p:nvSpPr>
        <p:spPr>
          <a:xfrm>
            <a:off x="415600" y="158467"/>
            <a:ext cx="11360800" cy="1122400"/>
          </a:xfrm>
        </p:spPr>
        <p:txBody>
          <a:bodyPr/>
          <a:lstStyle/>
          <a:p>
            <a:r>
              <a:rPr lang="nl-NL" dirty="0"/>
              <a:t>How well </a:t>
            </a:r>
            <a:r>
              <a:rPr lang="nl-NL" dirty="0" err="1"/>
              <a:t>did</a:t>
            </a:r>
            <a:r>
              <a:rPr lang="nl-NL" dirty="0"/>
              <a:t> we do? </a:t>
            </a:r>
            <a:r>
              <a:rPr lang="nl-NL" dirty="0">
                <a:sym typeface="Wingdings" panose="05000000000000000000" pitchFamily="2" charset="2"/>
              </a:rPr>
              <a:t> </a:t>
            </a:r>
            <a:r>
              <a:rPr lang="nl-NL" dirty="0" err="1">
                <a:sym typeface="Wingdings" panose="05000000000000000000" pitchFamily="2" charset="2"/>
              </a:rPr>
              <a:t>Regression</a:t>
            </a:r>
            <a:endParaRPr lang="nl-BE" dirty="0"/>
          </a:p>
        </p:txBody>
      </p:sp>
      <p:pic>
        <p:nvPicPr>
          <p:cNvPr id="5124" name="Picture 4" descr="Afbeeldingsresultaat voor mse loss">
            <a:extLst>
              <a:ext uri="{FF2B5EF4-FFF2-40B4-BE49-F238E27FC236}">
                <a16:creationId xmlns:a16="http://schemas.microsoft.com/office/drawing/2014/main" id="{DABD85E7-9319-4163-BF26-74AE06CA6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1" y="1612053"/>
            <a:ext cx="3993812" cy="393192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fbeeldingsresultaat voor mse loss">
            <a:extLst>
              <a:ext uri="{FF2B5EF4-FFF2-40B4-BE49-F238E27FC236}">
                <a16:creationId xmlns:a16="http://schemas.microsoft.com/office/drawing/2014/main" id="{D0EB9BAD-9D01-4D9E-A0FC-DAB6FD0872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6333" y="1916854"/>
            <a:ext cx="6885668" cy="302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095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01ED07-1B3E-43EF-B984-6E6195C75520}"/>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4E402B52-003E-49CF-9D76-658B7EF3E2E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36004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F9C5BB-1BDE-4B8E-8177-73DF4A236F00}"/>
              </a:ext>
            </a:extLst>
          </p:cNvPr>
          <p:cNvSpPr>
            <a:spLocks noGrp="1"/>
          </p:cNvSpPr>
          <p:nvPr>
            <p:ph type="title"/>
          </p:nvPr>
        </p:nvSpPr>
        <p:spPr>
          <a:xfrm>
            <a:off x="187000" y="219850"/>
            <a:ext cx="11360800" cy="1122400"/>
          </a:xfrm>
        </p:spPr>
        <p:txBody>
          <a:bodyPr/>
          <a:lstStyle/>
          <a:p>
            <a:r>
              <a:rPr lang="nl-NL" dirty="0" err="1"/>
              <a:t>Regularization</a:t>
            </a:r>
            <a:r>
              <a:rPr lang="nl-NL" dirty="0"/>
              <a:t>: </a:t>
            </a:r>
            <a:r>
              <a:rPr lang="nl-NL" dirty="0" err="1">
                <a:solidFill>
                  <a:srgbClr val="0070C0"/>
                </a:solidFill>
              </a:rPr>
              <a:t>Early</a:t>
            </a:r>
            <a:r>
              <a:rPr lang="nl-NL" dirty="0">
                <a:solidFill>
                  <a:srgbClr val="0070C0"/>
                </a:solidFill>
              </a:rPr>
              <a:t> Stopping</a:t>
            </a:r>
            <a:endParaRPr lang="nl-BE" dirty="0">
              <a:solidFill>
                <a:srgbClr val="0070C0"/>
              </a:solidFill>
            </a:endParaRPr>
          </a:p>
        </p:txBody>
      </p:sp>
      <p:pic>
        <p:nvPicPr>
          <p:cNvPr id="3" name="Afbeelding 2">
            <a:extLst>
              <a:ext uri="{FF2B5EF4-FFF2-40B4-BE49-F238E27FC236}">
                <a16:creationId xmlns:a16="http://schemas.microsoft.com/office/drawing/2014/main" id="{F13DBF2C-BEBE-4FD9-A2F2-04B46E1D84A9}"/>
              </a:ext>
            </a:extLst>
          </p:cNvPr>
          <p:cNvPicPr>
            <a:picLocks noChangeAspect="1"/>
          </p:cNvPicPr>
          <p:nvPr/>
        </p:nvPicPr>
        <p:blipFill rotWithShape="1">
          <a:blip r:embed="rId3"/>
          <a:srcRect l="-2500" t="16238" r="20469" b="26540"/>
          <a:stretch/>
        </p:blipFill>
        <p:spPr>
          <a:xfrm>
            <a:off x="1095375" y="1466850"/>
            <a:ext cx="10001250" cy="3924300"/>
          </a:xfrm>
          <a:prstGeom prst="rect">
            <a:avLst/>
          </a:prstGeom>
        </p:spPr>
      </p:pic>
    </p:spTree>
    <p:extLst>
      <p:ext uri="{BB962C8B-B14F-4D97-AF65-F5344CB8AC3E}">
        <p14:creationId xmlns:p14="http://schemas.microsoft.com/office/powerpoint/2010/main" val="3622913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562E52-66FE-423F-B712-BE24078943E4}"/>
              </a:ext>
            </a:extLst>
          </p:cNvPr>
          <p:cNvSpPr>
            <a:spLocks noGrp="1"/>
          </p:cNvSpPr>
          <p:nvPr>
            <p:ph type="title"/>
          </p:nvPr>
        </p:nvSpPr>
        <p:spPr>
          <a:xfrm>
            <a:off x="209550" y="0"/>
            <a:ext cx="11360800" cy="1122400"/>
          </a:xfrm>
        </p:spPr>
        <p:txBody>
          <a:bodyPr/>
          <a:lstStyle/>
          <a:p>
            <a:r>
              <a:rPr lang="nl-NL" dirty="0" err="1"/>
              <a:t>Regularization</a:t>
            </a:r>
            <a:r>
              <a:rPr lang="nl-NL" dirty="0"/>
              <a:t>: </a:t>
            </a:r>
            <a:r>
              <a:rPr lang="nl-NL" dirty="0" err="1">
                <a:solidFill>
                  <a:srgbClr val="0070C0"/>
                </a:solidFill>
              </a:rPr>
              <a:t>Dropout</a:t>
            </a:r>
            <a:endParaRPr lang="nl-BE" dirty="0">
              <a:solidFill>
                <a:srgbClr val="0070C0"/>
              </a:solidFill>
            </a:endParaRPr>
          </a:p>
        </p:txBody>
      </p:sp>
      <p:pic>
        <p:nvPicPr>
          <p:cNvPr id="3" name="Afbeelding 2">
            <a:extLst>
              <a:ext uri="{FF2B5EF4-FFF2-40B4-BE49-F238E27FC236}">
                <a16:creationId xmlns:a16="http://schemas.microsoft.com/office/drawing/2014/main" id="{FE008F85-7404-4AF6-A7D9-0D49FACB9178}"/>
              </a:ext>
            </a:extLst>
          </p:cNvPr>
          <p:cNvPicPr>
            <a:picLocks noChangeAspect="1"/>
          </p:cNvPicPr>
          <p:nvPr/>
        </p:nvPicPr>
        <p:blipFill rotWithShape="1">
          <a:blip r:embed="rId3"/>
          <a:srcRect t="14166" b="18056"/>
          <a:stretch/>
        </p:blipFill>
        <p:spPr>
          <a:xfrm>
            <a:off x="0" y="1581150"/>
            <a:ext cx="12192000" cy="4648200"/>
          </a:xfrm>
          <a:prstGeom prst="rect">
            <a:avLst/>
          </a:prstGeom>
        </p:spPr>
      </p:pic>
    </p:spTree>
    <p:extLst>
      <p:ext uri="{BB962C8B-B14F-4D97-AF65-F5344CB8AC3E}">
        <p14:creationId xmlns:p14="http://schemas.microsoft.com/office/powerpoint/2010/main" val="2793739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F460E-0172-4BFF-80A2-A7D0A6A6C8D3}"/>
              </a:ext>
            </a:extLst>
          </p:cNvPr>
          <p:cNvSpPr>
            <a:spLocks noGrp="1"/>
          </p:cNvSpPr>
          <p:nvPr>
            <p:ph type="title"/>
          </p:nvPr>
        </p:nvSpPr>
        <p:spPr>
          <a:xfrm>
            <a:off x="91750" y="0"/>
            <a:ext cx="11360800" cy="1122400"/>
          </a:xfrm>
        </p:spPr>
        <p:txBody>
          <a:bodyPr/>
          <a:lstStyle/>
          <a:p>
            <a:r>
              <a:rPr lang="nl-NL" dirty="0" err="1"/>
              <a:t>Regularization</a:t>
            </a:r>
            <a:r>
              <a:rPr lang="nl-NL" dirty="0"/>
              <a:t>: </a:t>
            </a:r>
            <a:r>
              <a:rPr lang="nl-NL" dirty="0">
                <a:solidFill>
                  <a:srgbClr val="0070C0"/>
                </a:solidFill>
              </a:rPr>
              <a:t>Ensemble </a:t>
            </a:r>
            <a:r>
              <a:rPr lang="nl-NL" dirty="0" err="1">
                <a:solidFill>
                  <a:srgbClr val="0070C0"/>
                </a:solidFill>
              </a:rPr>
              <a:t>Methods</a:t>
            </a:r>
            <a:endParaRPr lang="nl-BE" dirty="0">
              <a:solidFill>
                <a:srgbClr val="0070C0"/>
              </a:solidFill>
            </a:endParaRPr>
          </a:p>
        </p:txBody>
      </p:sp>
      <p:pic>
        <p:nvPicPr>
          <p:cNvPr id="3" name="Afbeelding 2">
            <a:extLst>
              <a:ext uri="{FF2B5EF4-FFF2-40B4-BE49-F238E27FC236}">
                <a16:creationId xmlns:a16="http://schemas.microsoft.com/office/drawing/2014/main" id="{DDE3C65A-1B6F-49C3-B872-0893A6BB4E46}"/>
              </a:ext>
            </a:extLst>
          </p:cNvPr>
          <p:cNvPicPr>
            <a:picLocks noChangeAspect="1"/>
          </p:cNvPicPr>
          <p:nvPr/>
        </p:nvPicPr>
        <p:blipFill rotWithShape="1">
          <a:blip r:embed="rId3"/>
          <a:srcRect l="5313" t="17499" r="6817" b="36112"/>
          <a:stretch/>
        </p:blipFill>
        <p:spPr>
          <a:xfrm>
            <a:off x="739450" y="1838325"/>
            <a:ext cx="10713100" cy="3181350"/>
          </a:xfrm>
          <a:prstGeom prst="rect">
            <a:avLst/>
          </a:prstGeom>
        </p:spPr>
      </p:pic>
    </p:spTree>
    <p:extLst>
      <p:ext uri="{BB962C8B-B14F-4D97-AF65-F5344CB8AC3E}">
        <p14:creationId xmlns:p14="http://schemas.microsoft.com/office/powerpoint/2010/main" val="2500168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07DC50-8E14-42E3-BBD3-096D4C3BCEA1}"/>
              </a:ext>
            </a:extLst>
          </p:cNvPr>
          <p:cNvSpPr>
            <a:spLocks noGrp="1"/>
          </p:cNvSpPr>
          <p:nvPr>
            <p:ph type="title"/>
          </p:nvPr>
        </p:nvSpPr>
        <p:spPr>
          <a:xfrm>
            <a:off x="568000" y="0"/>
            <a:ext cx="11360800" cy="1122400"/>
          </a:xfrm>
        </p:spPr>
        <p:txBody>
          <a:bodyPr/>
          <a:lstStyle/>
          <a:p>
            <a:r>
              <a:rPr lang="nl-NL" dirty="0" err="1"/>
              <a:t>Regularization</a:t>
            </a:r>
            <a:r>
              <a:rPr lang="nl-NL" dirty="0"/>
              <a:t>: </a:t>
            </a:r>
            <a:r>
              <a:rPr lang="nl-NL" dirty="0">
                <a:solidFill>
                  <a:srgbClr val="0070C0"/>
                </a:solidFill>
              </a:rPr>
              <a:t>Data </a:t>
            </a:r>
            <a:r>
              <a:rPr lang="nl-NL" dirty="0" err="1">
                <a:solidFill>
                  <a:srgbClr val="0070C0"/>
                </a:solidFill>
              </a:rPr>
              <a:t>Augmentation</a:t>
            </a:r>
            <a:endParaRPr lang="nl-BE" dirty="0">
              <a:solidFill>
                <a:srgbClr val="0070C0"/>
              </a:solidFill>
            </a:endParaRPr>
          </a:p>
        </p:txBody>
      </p:sp>
      <p:pic>
        <p:nvPicPr>
          <p:cNvPr id="3" name="Afbeelding 2">
            <a:extLst>
              <a:ext uri="{FF2B5EF4-FFF2-40B4-BE49-F238E27FC236}">
                <a16:creationId xmlns:a16="http://schemas.microsoft.com/office/drawing/2014/main" id="{7B49C4DD-6306-4383-9D3D-D533C3D09023}"/>
              </a:ext>
            </a:extLst>
          </p:cNvPr>
          <p:cNvPicPr>
            <a:picLocks noChangeAspect="1"/>
          </p:cNvPicPr>
          <p:nvPr/>
        </p:nvPicPr>
        <p:blipFill rotWithShape="1">
          <a:blip r:embed="rId3"/>
          <a:srcRect l="4659" t="16367" r="6817" b="21666"/>
          <a:stretch/>
        </p:blipFill>
        <p:spPr>
          <a:xfrm>
            <a:off x="1550825" y="901646"/>
            <a:ext cx="9395150" cy="3699371"/>
          </a:xfrm>
          <a:prstGeom prst="rect">
            <a:avLst/>
          </a:prstGeom>
        </p:spPr>
      </p:pic>
      <p:pic>
        <p:nvPicPr>
          <p:cNvPr id="4" name="Afbeelding 3">
            <a:extLst>
              <a:ext uri="{FF2B5EF4-FFF2-40B4-BE49-F238E27FC236}">
                <a16:creationId xmlns:a16="http://schemas.microsoft.com/office/drawing/2014/main" id="{199D8BBA-F910-4AAD-AE3D-5C3E278B656A}"/>
              </a:ext>
            </a:extLst>
          </p:cNvPr>
          <p:cNvPicPr>
            <a:picLocks noChangeAspect="1"/>
          </p:cNvPicPr>
          <p:nvPr/>
        </p:nvPicPr>
        <p:blipFill rotWithShape="1">
          <a:blip r:embed="rId4"/>
          <a:srcRect t="13889" r="6817" b="11666"/>
          <a:stretch/>
        </p:blipFill>
        <p:spPr>
          <a:xfrm>
            <a:off x="4063963" y="4570763"/>
            <a:ext cx="5003838" cy="2248661"/>
          </a:xfrm>
          <a:prstGeom prst="rect">
            <a:avLst/>
          </a:prstGeom>
        </p:spPr>
      </p:pic>
    </p:spTree>
    <p:extLst>
      <p:ext uri="{BB962C8B-B14F-4D97-AF65-F5344CB8AC3E}">
        <p14:creationId xmlns:p14="http://schemas.microsoft.com/office/powerpoint/2010/main" val="3218057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2DBEDF-6AAB-4B10-A017-4E91AE1CA2DD}"/>
              </a:ext>
            </a:extLst>
          </p:cNvPr>
          <p:cNvSpPr>
            <a:spLocks noGrp="1"/>
          </p:cNvSpPr>
          <p:nvPr>
            <p:ph type="title"/>
          </p:nvPr>
        </p:nvSpPr>
        <p:spPr>
          <a:xfrm>
            <a:off x="514350" y="209550"/>
            <a:ext cx="11262050" cy="1122400"/>
          </a:xfrm>
        </p:spPr>
        <p:txBody>
          <a:bodyPr/>
          <a:lstStyle/>
          <a:p>
            <a:r>
              <a:rPr lang="nl-NL" dirty="0" err="1"/>
              <a:t>Regularization</a:t>
            </a:r>
            <a:r>
              <a:rPr lang="nl-NL" dirty="0"/>
              <a:t>/</a:t>
            </a:r>
            <a:r>
              <a:rPr lang="nl-NL" dirty="0" err="1"/>
              <a:t>optimizer</a:t>
            </a:r>
            <a:r>
              <a:rPr lang="nl-NL" dirty="0"/>
              <a:t>: </a:t>
            </a:r>
            <a:r>
              <a:rPr lang="nl-NL" dirty="0">
                <a:solidFill>
                  <a:srgbClr val="0070C0"/>
                </a:solidFill>
              </a:rPr>
              <a:t>Batch </a:t>
            </a:r>
            <a:r>
              <a:rPr lang="nl-NL" dirty="0" err="1">
                <a:solidFill>
                  <a:srgbClr val="0070C0"/>
                </a:solidFill>
              </a:rPr>
              <a:t>normalization</a:t>
            </a:r>
            <a:endParaRPr lang="nl-BE" dirty="0">
              <a:solidFill>
                <a:srgbClr val="0070C0"/>
              </a:solidFill>
            </a:endParaRPr>
          </a:p>
        </p:txBody>
      </p:sp>
      <p:pic>
        <p:nvPicPr>
          <p:cNvPr id="3" name="Afbeelding 2">
            <a:extLst>
              <a:ext uri="{FF2B5EF4-FFF2-40B4-BE49-F238E27FC236}">
                <a16:creationId xmlns:a16="http://schemas.microsoft.com/office/drawing/2014/main" id="{B1186963-6E41-4F9D-AF30-F092D99D279E}"/>
              </a:ext>
            </a:extLst>
          </p:cNvPr>
          <p:cNvPicPr>
            <a:picLocks noChangeAspect="1"/>
          </p:cNvPicPr>
          <p:nvPr/>
        </p:nvPicPr>
        <p:blipFill rotWithShape="1">
          <a:blip r:embed="rId3"/>
          <a:srcRect l="6094" t="6388" r="23125" b="26945"/>
          <a:stretch/>
        </p:blipFill>
        <p:spPr>
          <a:xfrm>
            <a:off x="32706" y="1600200"/>
            <a:ext cx="6112669" cy="3238500"/>
          </a:xfrm>
          <a:prstGeom prst="rect">
            <a:avLst/>
          </a:prstGeom>
        </p:spPr>
      </p:pic>
      <p:pic>
        <p:nvPicPr>
          <p:cNvPr id="4" name="Afbeelding 3">
            <a:extLst>
              <a:ext uri="{FF2B5EF4-FFF2-40B4-BE49-F238E27FC236}">
                <a16:creationId xmlns:a16="http://schemas.microsoft.com/office/drawing/2014/main" id="{417307C7-93E3-4284-BEB0-D126A39727D7}"/>
              </a:ext>
            </a:extLst>
          </p:cNvPr>
          <p:cNvPicPr>
            <a:picLocks noChangeAspect="1"/>
          </p:cNvPicPr>
          <p:nvPr/>
        </p:nvPicPr>
        <p:blipFill rotWithShape="1">
          <a:blip r:embed="rId4"/>
          <a:srcRect l="6250" t="8056" r="23125" b="13334"/>
          <a:stretch/>
        </p:blipFill>
        <p:spPr>
          <a:xfrm>
            <a:off x="6324600" y="3184384"/>
            <a:ext cx="5867400" cy="3673615"/>
          </a:xfrm>
          <a:prstGeom prst="rect">
            <a:avLst/>
          </a:prstGeom>
        </p:spPr>
      </p:pic>
    </p:spTree>
    <p:extLst>
      <p:ext uri="{BB962C8B-B14F-4D97-AF65-F5344CB8AC3E}">
        <p14:creationId xmlns:p14="http://schemas.microsoft.com/office/powerpoint/2010/main" val="1002514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493CD3-594E-4A1D-9013-FC0296E59CD9}"/>
              </a:ext>
            </a:extLst>
          </p:cNvPr>
          <p:cNvSpPr>
            <a:spLocks noGrp="1"/>
          </p:cNvSpPr>
          <p:nvPr>
            <p:ph type="title"/>
          </p:nvPr>
        </p:nvSpPr>
        <p:spPr>
          <a:xfrm>
            <a:off x="-1451300" y="41200"/>
            <a:ext cx="11360800" cy="1122400"/>
          </a:xfrm>
        </p:spPr>
        <p:txBody>
          <a:bodyPr/>
          <a:lstStyle/>
          <a:p>
            <a:r>
              <a:rPr lang="nl-NL" dirty="0"/>
              <a:t>Hyper-parameter: </a:t>
            </a:r>
            <a:r>
              <a:rPr lang="nl-NL" dirty="0" err="1">
                <a:solidFill>
                  <a:srgbClr val="0070C0"/>
                </a:solidFill>
              </a:rPr>
              <a:t>Optimizers</a:t>
            </a:r>
            <a:endParaRPr lang="nl-BE" dirty="0">
              <a:solidFill>
                <a:srgbClr val="0070C0"/>
              </a:solidFill>
            </a:endParaRPr>
          </a:p>
        </p:txBody>
      </p:sp>
      <p:pic>
        <p:nvPicPr>
          <p:cNvPr id="12292" name="Picture 4" descr="Afbeeldingsresultaat voor adam rmsprop">
            <a:extLst>
              <a:ext uri="{FF2B5EF4-FFF2-40B4-BE49-F238E27FC236}">
                <a16:creationId xmlns:a16="http://schemas.microsoft.com/office/drawing/2014/main" id="{73087702-0128-41A4-93B3-02C647DEA1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122400"/>
            <a:ext cx="59055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Gerelateerde afbeelding">
            <a:extLst>
              <a:ext uri="{FF2B5EF4-FFF2-40B4-BE49-F238E27FC236}">
                <a16:creationId xmlns:a16="http://schemas.microsoft.com/office/drawing/2014/main" id="{8393D0BE-FB6E-4802-AF89-7799D9BF1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914" y="2136812"/>
            <a:ext cx="5809586" cy="308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723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D7E07F-5D45-4268-AFC6-F5B15F75EDA5}"/>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AF696E94-4FED-419F-BBD1-E49ED112AAE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9234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44CF70-5037-45E1-9CB0-65DC39F3BD4F}"/>
              </a:ext>
            </a:extLst>
          </p:cNvPr>
          <p:cNvSpPr>
            <a:spLocks noGrp="1"/>
          </p:cNvSpPr>
          <p:nvPr>
            <p:ph type="title"/>
          </p:nvPr>
        </p:nvSpPr>
        <p:spPr>
          <a:xfrm>
            <a:off x="-460700" y="219850"/>
            <a:ext cx="11360800" cy="1122400"/>
          </a:xfrm>
        </p:spPr>
        <p:txBody>
          <a:bodyPr/>
          <a:lstStyle/>
          <a:p>
            <a:r>
              <a:rPr lang="nl-NL" dirty="0"/>
              <a:t>Momentum - </a:t>
            </a:r>
            <a:r>
              <a:rPr lang="nl-NL" dirty="0" err="1"/>
              <a:t>RMSProp</a:t>
            </a:r>
            <a:r>
              <a:rPr lang="nl-NL" dirty="0"/>
              <a:t> - </a:t>
            </a:r>
            <a:r>
              <a:rPr lang="nl-NL" dirty="0">
                <a:solidFill>
                  <a:srgbClr val="0070C0"/>
                </a:solidFill>
              </a:rPr>
              <a:t>Adam</a:t>
            </a:r>
            <a:endParaRPr lang="nl-BE" dirty="0">
              <a:solidFill>
                <a:srgbClr val="0070C0"/>
              </a:solidFill>
            </a:endParaRPr>
          </a:p>
        </p:txBody>
      </p:sp>
      <p:pic>
        <p:nvPicPr>
          <p:cNvPr id="17410" name="Picture 2" descr="Afbeeldingsresultaat voor adam optimizer">
            <a:extLst>
              <a:ext uri="{FF2B5EF4-FFF2-40B4-BE49-F238E27FC236}">
                <a16:creationId xmlns:a16="http://schemas.microsoft.com/office/drawing/2014/main" id="{A885C3C5-E062-4581-B7DF-B3D4CEC55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959" y="2228850"/>
            <a:ext cx="10974082"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144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15EAA7-3019-4D27-953F-893D2DE71377}"/>
              </a:ext>
            </a:extLst>
          </p:cNvPr>
          <p:cNvSpPr>
            <a:spLocks noGrp="1"/>
          </p:cNvSpPr>
          <p:nvPr>
            <p:ph type="title"/>
          </p:nvPr>
        </p:nvSpPr>
        <p:spPr>
          <a:xfrm>
            <a:off x="-1660850" y="0"/>
            <a:ext cx="11360800" cy="1122400"/>
          </a:xfrm>
        </p:spPr>
        <p:txBody>
          <a:bodyPr/>
          <a:lstStyle/>
          <a:p>
            <a:r>
              <a:rPr lang="nl-NL" dirty="0"/>
              <a:t>Hyper-Parameter: </a:t>
            </a:r>
            <a:r>
              <a:rPr lang="nl-NL" dirty="0" err="1">
                <a:solidFill>
                  <a:srgbClr val="0070C0"/>
                </a:solidFill>
              </a:rPr>
              <a:t>Initializers</a:t>
            </a:r>
            <a:endParaRPr lang="nl-BE" dirty="0">
              <a:solidFill>
                <a:srgbClr val="0070C0"/>
              </a:solidFill>
            </a:endParaRPr>
          </a:p>
        </p:txBody>
      </p:sp>
      <p:pic>
        <p:nvPicPr>
          <p:cNvPr id="3" name="Afbeelding 2">
            <a:extLst>
              <a:ext uri="{FF2B5EF4-FFF2-40B4-BE49-F238E27FC236}">
                <a16:creationId xmlns:a16="http://schemas.microsoft.com/office/drawing/2014/main" id="{56F9323C-E5DE-48AE-9B7F-48959DA83BC1}"/>
              </a:ext>
            </a:extLst>
          </p:cNvPr>
          <p:cNvPicPr>
            <a:picLocks noChangeAspect="1"/>
          </p:cNvPicPr>
          <p:nvPr/>
        </p:nvPicPr>
        <p:blipFill rotWithShape="1">
          <a:blip r:embed="rId2"/>
          <a:srcRect l="6818" t="22222" r="48906" b="18056"/>
          <a:stretch/>
        </p:blipFill>
        <p:spPr>
          <a:xfrm>
            <a:off x="3181350" y="1381125"/>
            <a:ext cx="5398150" cy="4095750"/>
          </a:xfrm>
          <a:prstGeom prst="rect">
            <a:avLst/>
          </a:prstGeom>
        </p:spPr>
      </p:pic>
    </p:spTree>
    <p:extLst>
      <p:ext uri="{BB962C8B-B14F-4D97-AF65-F5344CB8AC3E}">
        <p14:creationId xmlns:p14="http://schemas.microsoft.com/office/powerpoint/2010/main" val="1203387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6CCB5-F560-405E-B88F-F0B511A71D41}"/>
              </a:ext>
            </a:extLst>
          </p:cNvPr>
          <p:cNvSpPr>
            <a:spLocks noGrp="1"/>
          </p:cNvSpPr>
          <p:nvPr>
            <p:ph type="title"/>
          </p:nvPr>
        </p:nvSpPr>
        <p:spPr>
          <a:xfrm>
            <a:off x="415600" y="158467"/>
            <a:ext cx="11360800" cy="1122400"/>
          </a:xfrm>
        </p:spPr>
        <p:txBody>
          <a:bodyPr/>
          <a:lstStyle/>
          <a:p>
            <a:r>
              <a:rPr lang="nl-NL" dirty="0"/>
              <a:t>How well </a:t>
            </a:r>
            <a:r>
              <a:rPr lang="nl-NL" dirty="0" err="1"/>
              <a:t>did</a:t>
            </a:r>
            <a:r>
              <a:rPr lang="nl-NL" dirty="0"/>
              <a:t> we do? </a:t>
            </a:r>
            <a:r>
              <a:rPr lang="nl-NL" dirty="0">
                <a:sym typeface="Wingdings" panose="05000000000000000000" pitchFamily="2" charset="2"/>
              </a:rPr>
              <a:t> </a:t>
            </a:r>
            <a:r>
              <a:rPr lang="nl-NL" dirty="0" err="1">
                <a:sym typeface="Wingdings" panose="05000000000000000000" pitchFamily="2" charset="2"/>
              </a:rPr>
              <a:t>Classification</a:t>
            </a:r>
            <a:endParaRPr lang="nl-BE" dirty="0"/>
          </a:p>
        </p:txBody>
      </p:sp>
      <p:pic>
        <p:nvPicPr>
          <p:cNvPr id="3" name="Afbeelding 2">
            <a:extLst>
              <a:ext uri="{FF2B5EF4-FFF2-40B4-BE49-F238E27FC236}">
                <a16:creationId xmlns:a16="http://schemas.microsoft.com/office/drawing/2014/main" id="{651EA40F-B1C3-4799-AEE2-A193EE14AB53}"/>
              </a:ext>
            </a:extLst>
          </p:cNvPr>
          <p:cNvPicPr>
            <a:picLocks noChangeAspect="1"/>
          </p:cNvPicPr>
          <p:nvPr/>
        </p:nvPicPr>
        <p:blipFill>
          <a:blip r:embed="rId3"/>
          <a:stretch>
            <a:fillRect/>
          </a:stretch>
        </p:blipFill>
        <p:spPr>
          <a:xfrm>
            <a:off x="1272209" y="1556353"/>
            <a:ext cx="9647583" cy="4942897"/>
          </a:xfrm>
          <a:prstGeom prst="rect">
            <a:avLst/>
          </a:prstGeom>
        </p:spPr>
      </p:pic>
    </p:spTree>
    <p:extLst>
      <p:ext uri="{BB962C8B-B14F-4D97-AF65-F5344CB8AC3E}">
        <p14:creationId xmlns:p14="http://schemas.microsoft.com/office/powerpoint/2010/main" val="198342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fbeeldingsresultaat voor xavier he random initializers convergence">
            <a:extLst>
              <a:ext uri="{FF2B5EF4-FFF2-40B4-BE49-F238E27FC236}">
                <a16:creationId xmlns:a16="http://schemas.microsoft.com/office/drawing/2014/main" id="{3ACF4C10-24E0-47A9-8D48-934520579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00" y="1714500"/>
            <a:ext cx="5974079"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fbeeldingsresultaat voor smart initializers">
            <a:extLst>
              <a:ext uri="{FF2B5EF4-FFF2-40B4-BE49-F238E27FC236}">
                <a16:creationId xmlns:a16="http://schemas.microsoft.com/office/drawing/2014/main" id="{6495BA7E-A6F3-4414-9DC6-59AC2B369D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68036"/>
            <a:ext cx="571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5ED7D3E4-EF0B-470B-8799-047C58BC0A47}"/>
              </a:ext>
            </a:extLst>
          </p:cNvPr>
          <p:cNvSpPr>
            <a:spLocks noGrp="1"/>
          </p:cNvSpPr>
          <p:nvPr>
            <p:ph type="title"/>
          </p:nvPr>
        </p:nvSpPr>
        <p:spPr>
          <a:xfrm>
            <a:off x="148900" y="0"/>
            <a:ext cx="11360800" cy="1122400"/>
          </a:xfrm>
        </p:spPr>
        <p:txBody>
          <a:bodyPr/>
          <a:lstStyle/>
          <a:p>
            <a:pPr algn="l"/>
            <a:r>
              <a:rPr lang="nl-NL" dirty="0">
                <a:solidFill>
                  <a:srgbClr val="0070C0"/>
                </a:solidFill>
              </a:rPr>
              <a:t>Xavier-He</a:t>
            </a:r>
            <a:r>
              <a:rPr lang="nl-NL" dirty="0"/>
              <a:t> </a:t>
            </a:r>
            <a:r>
              <a:rPr lang="nl-NL" dirty="0" err="1"/>
              <a:t>initializer</a:t>
            </a:r>
            <a:r>
              <a:rPr lang="nl-NL" dirty="0"/>
              <a:t> (</a:t>
            </a:r>
            <a:r>
              <a:rPr lang="nl-NL" dirty="0" err="1"/>
              <a:t>Glorot</a:t>
            </a:r>
            <a:r>
              <a:rPr lang="nl-NL" dirty="0"/>
              <a:t>) </a:t>
            </a:r>
            <a:endParaRPr lang="nl-BE" dirty="0"/>
          </a:p>
        </p:txBody>
      </p:sp>
    </p:spTree>
    <p:extLst>
      <p:ext uri="{BB962C8B-B14F-4D97-AF65-F5344CB8AC3E}">
        <p14:creationId xmlns:p14="http://schemas.microsoft.com/office/powerpoint/2010/main" val="2559589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391D59-D10B-4A56-B088-515F87E7ED4F}"/>
              </a:ext>
            </a:extLst>
          </p:cNvPr>
          <p:cNvSpPr>
            <a:spLocks noGrp="1"/>
          </p:cNvSpPr>
          <p:nvPr>
            <p:ph type="title"/>
          </p:nvPr>
        </p:nvSpPr>
        <p:spPr/>
        <p:txBody>
          <a:bodyPr/>
          <a:lstStyle/>
          <a:p>
            <a:r>
              <a:rPr lang="nl-NL" dirty="0"/>
              <a:t>Interim – </a:t>
            </a:r>
            <a:r>
              <a:rPr lang="nl-NL" dirty="0" err="1"/>
              <a:t>Genetic</a:t>
            </a:r>
            <a:r>
              <a:rPr lang="nl-NL" dirty="0"/>
              <a:t> </a:t>
            </a:r>
            <a:r>
              <a:rPr lang="nl-NL" dirty="0" err="1"/>
              <a:t>Algorithm</a:t>
            </a:r>
            <a:endParaRPr lang="nl-BE" dirty="0"/>
          </a:p>
        </p:txBody>
      </p:sp>
    </p:spTree>
    <p:extLst>
      <p:ext uri="{BB962C8B-B14F-4D97-AF65-F5344CB8AC3E}">
        <p14:creationId xmlns:p14="http://schemas.microsoft.com/office/powerpoint/2010/main" val="165042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94EE4A-A468-48F8-B293-BBF2857F2166}"/>
              </a:ext>
            </a:extLst>
          </p:cNvPr>
          <p:cNvSpPr>
            <a:spLocks noGrp="1"/>
          </p:cNvSpPr>
          <p:nvPr>
            <p:ph type="title"/>
          </p:nvPr>
        </p:nvSpPr>
        <p:spPr/>
        <p:txBody>
          <a:bodyPr>
            <a:normAutofit/>
          </a:bodyPr>
          <a:lstStyle/>
          <a:p>
            <a:r>
              <a:rPr lang="nl-BE" sz="3200" dirty="0">
                <a:hlinkClick r:id="rId2"/>
              </a:rPr>
              <a:t>https://www.cs.cmu.edu/~aharley/vis/fc/flat.html</a:t>
            </a:r>
            <a:endParaRPr lang="nl-BE" sz="3200" dirty="0"/>
          </a:p>
        </p:txBody>
      </p:sp>
      <p:pic>
        <p:nvPicPr>
          <p:cNvPr id="4" name="Tijdelijke aanduiding voor inhoud 3">
            <a:extLst>
              <a:ext uri="{FF2B5EF4-FFF2-40B4-BE49-F238E27FC236}">
                <a16:creationId xmlns:a16="http://schemas.microsoft.com/office/drawing/2014/main" id="{9C70CEBE-70C3-4F8A-A5BA-CD4DEBACC86D}"/>
              </a:ext>
            </a:extLst>
          </p:cNvPr>
          <p:cNvPicPr>
            <a:picLocks noGrp="1" noChangeAspect="1"/>
          </p:cNvPicPr>
          <p:nvPr>
            <p:ph idx="1"/>
          </p:nvPr>
        </p:nvPicPr>
        <p:blipFill>
          <a:blip r:embed="rId3"/>
          <a:stretch>
            <a:fillRect/>
          </a:stretch>
        </p:blipFill>
        <p:spPr>
          <a:xfrm>
            <a:off x="965719" y="1825625"/>
            <a:ext cx="10260562" cy="4351338"/>
          </a:xfrm>
          <a:prstGeom prst="rect">
            <a:avLst/>
          </a:prstGeom>
        </p:spPr>
      </p:pic>
    </p:spTree>
    <p:extLst>
      <p:ext uri="{BB962C8B-B14F-4D97-AF65-F5344CB8AC3E}">
        <p14:creationId xmlns:p14="http://schemas.microsoft.com/office/powerpoint/2010/main" val="3923067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B63151-0D82-44DB-9C66-6CDD4DC2F220}"/>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95D31EB5-9D64-4F56-AE2F-5FD171FBE341}"/>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22949B93-420A-4824-B07E-9DD7ADB06B30}"/>
              </a:ext>
            </a:extLst>
          </p:cNvPr>
          <p:cNvPicPr>
            <a:picLocks noChangeAspect="1"/>
          </p:cNvPicPr>
          <p:nvPr/>
        </p:nvPicPr>
        <p:blipFill>
          <a:blip r:embed="rId2"/>
          <a:stretch>
            <a:fillRect/>
          </a:stretch>
        </p:blipFill>
        <p:spPr>
          <a:xfrm>
            <a:off x="0" y="391483"/>
            <a:ext cx="12192000" cy="5785480"/>
          </a:xfrm>
          <a:prstGeom prst="rect">
            <a:avLst/>
          </a:prstGeom>
        </p:spPr>
      </p:pic>
    </p:spTree>
    <p:extLst>
      <p:ext uri="{BB962C8B-B14F-4D97-AF65-F5344CB8AC3E}">
        <p14:creationId xmlns:p14="http://schemas.microsoft.com/office/powerpoint/2010/main" val="260275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96697D-F1D7-44C3-9562-93859799D582}"/>
              </a:ext>
            </a:extLst>
          </p:cNvPr>
          <p:cNvSpPr>
            <a:spLocks noGrp="1"/>
          </p:cNvSpPr>
          <p:nvPr>
            <p:ph type="title"/>
          </p:nvPr>
        </p:nvSpPr>
        <p:spPr>
          <a:xfrm>
            <a:off x="185896" y="129017"/>
            <a:ext cx="11360800" cy="1122400"/>
          </a:xfrm>
        </p:spPr>
        <p:txBody>
          <a:bodyPr/>
          <a:lstStyle/>
          <a:p>
            <a:r>
              <a:rPr lang="nl-NL" dirty="0"/>
              <a:t>Hoe minimum </a:t>
            </a:r>
            <a:r>
              <a:rPr lang="nl-NL" dirty="0" err="1"/>
              <a:t>loss</a:t>
            </a:r>
            <a:r>
              <a:rPr lang="nl-NL" dirty="0"/>
              <a:t> vinden </a:t>
            </a:r>
            <a:r>
              <a:rPr lang="nl-NL" dirty="0">
                <a:sym typeface="Wingdings" panose="05000000000000000000" pitchFamily="2" charset="2"/>
              </a:rPr>
              <a:t> </a:t>
            </a:r>
            <a:r>
              <a:rPr lang="nl-NL" dirty="0" err="1">
                <a:sym typeface="Wingdings" panose="05000000000000000000" pitchFamily="2" charset="2"/>
              </a:rPr>
              <a:t>gradient</a:t>
            </a:r>
            <a:r>
              <a:rPr lang="nl-NL" dirty="0">
                <a:sym typeface="Wingdings" panose="05000000000000000000" pitchFamily="2" charset="2"/>
              </a:rPr>
              <a:t> nemen</a:t>
            </a:r>
            <a:r>
              <a:rPr lang="nl-NL" dirty="0"/>
              <a:t> </a:t>
            </a:r>
            <a:endParaRPr lang="nl-BE" dirty="0"/>
          </a:p>
        </p:txBody>
      </p:sp>
      <p:pic>
        <p:nvPicPr>
          <p:cNvPr id="3" name="Afbeelding 2">
            <a:extLst>
              <a:ext uri="{FF2B5EF4-FFF2-40B4-BE49-F238E27FC236}">
                <a16:creationId xmlns:a16="http://schemas.microsoft.com/office/drawing/2014/main" id="{AB79A788-696A-4D09-8566-082EE3CC63FD}"/>
              </a:ext>
            </a:extLst>
          </p:cNvPr>
          <p:cNvPicPr>
            <a:picLocks noChangeAspect="1"/>
          </p:cNvPicPr>
          <p:nvPr/>
        </p:nvPicPr>
        <p:blipFill>
          <a:blip r:embed="rId3"/>
          <a:stretch>
            <a:fillRect/>
          </a:stretch>
        </p:blipFill>
        <p:spPr>
          <a:xfrm>
            <a:off x="987600" y="1862888"/>
            <a:ext cx="10216801" cy="4743512"/>
          </a:xfrm>
          <a:prstGeom prst="rect">
            <a:avLst/>
          </a:prstGeom>
        </p:spPr>
      </p:pic>
    </p:spTree>
    <p:extLst>
      <p:ext uri="{BB962C8B-B14F-4D97-AF65-F5344CB8AC3E}">
        <p14:creationId xmlns:p14="http://schemas.microsoft.com/office/powerpoint/2010/main" val="489756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d">
            <a:extLst>
              <a:ext uri="{FF2B5EF4-FFF2-40B4-BE49-F238E27FC236}">
                <a16:creationId xmlns:a16="http://schemas.microsoft.com/office/drawing/2014/main" id="{50BED4E1-9A40-49A5-973A-29ACAE8B3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97" y="113520"/>
            <a:ext cx="9802146" cy="6062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34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fbeeldingsresultaat voor learning rate is step size">
            <a:extLst>
              <a:ext uri="{FF2B5EF4-FFF2-40B4-BE49-F238E27FC236}">
                <a16:creationId xmlns:a16="http://schemas.microsoft.com/office/drawing/2014/main" id="{46891031-1E26-4029-BB65-06F910ACB27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0736" y="690313"/>
            <a:ext cx="11630527" cy="547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7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9AC60-610A-4D16-B0F5-1ED91B4455CA}"/>
              </a:ext>
            </a:extLst>
          </p:cNvPr>
          <p:cNvSpPr>
            <a:spLocks noGrp="1"/>
          </p:cNvSpPr>
          <p:nvPr>
            <p:ph type="title"/>
          </p:nvPr>
        </p:nvSpPr>
        <p:spPr/>
        <p:txBody>
          <a:bodyPr/>
          <a:lstStyle/>
          <a:p>
            <a:endParaRPr lang="nl-BE"/>
          </a:p>
        </p:txBody>
      </p:sp>
      <p:pic>
        <p:nvPicPr>
          <p:cNvPr id="3" name="Afbeelding 2">
            <a:extLst>
              <a:ext uri="{FF2B5EF4-FFF2-40B4-BE49-F238E27FC236}">
                <a16:creationId xmlns:a16="http://schemas.microsoft.com/office/drawing/2014/main" id="{8B276B8A-CC22-4BD0-9D6E-3695C27F6E62}"/>
              </a:ext>
            </a:extLst>
          </p:cNvPr>
          <p:cNvPicPr>
            <a:picLocks noChangeAspect="1"/>
          </p:cNvPicPr>
          <p:nvPr/>
        </p:nvPicPr>
        <p:blipFill>
          <a:blip r:embed="rId2"/>
          <a:stretch>
            <a:fillRect/>
          </a:stretch>
        </p:blipFill>
        <p:spPr>
          <a:xfrm>
            <a:off x="-28318" y="0"/>
            <a:ext cx="12248635" cy="6858000"/>
          </a:xfrm>
          <a:prstGeom prst="rect">
            <a:avLst/>
          </a:prstGeom>
        </p:spPr>
      </p:pic>
    </p:spTree>
    <p:extLst>
      <p:ext uri="{BB962C8B-B14F-4D97-AF65-F5344CB8AC3E}">
        <p14:creationId xmlns:p14="http://schemas.microsoft.com/office/powerpoint/2010/main" val="2624814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19CF9E1-3C21-40EB-883B-BEA6233FD6B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91916" y="-24064"/>
            <a:ext cx="9176084" cy="688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73463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8F0E765827BE459D2E2F10D4AE71B1" ma:contentTypeVersion="" ma:contentTypeDescription="Een nieuw document maken." ma:contentTypeScope="" ma:versionID="c0320dba463d8f422b7ed7f36603ff35">
  <xsd:schema xmlns:xsd="http://www.w3.org/2001/XMLSchema" xmlns:xs="http://www.w3.org/2001/XMLSchema" xmlns:p="http://schemas.microsoft.com/office/2006/metadata/properties" xmlns:ns2="1e37ab7a-2f9d-4b11-8a70-b8adeec1f2f3" xmlns:ns3="2dc40555-4930-49f9-9de7-282035349440" xmlns:ns4="3b189b6c-2ec9-404f-8344-cfe33c8ec286" targetNamespace="http://schemas.microsoft.com/office/2006/metadata/properties" ma:root="true" ma:fieldsID="dd257c2accf6e2694483929657566940" ns2:_="" ns3:_="" ns4:_="">
    <xsd:import namespace="1e37ab7a-2f9d-4b11-8a70-b8adeec1f2f3"/>
    <xsd:import namespace="2dc40555-4930-49f9-9de7-282035349440"/>
    <xsd:import namespace="3b189b6c-2ec9-404f-8344-cfe33c8ec286"/>
    <xsd:element name="properties">
      <xsd:complexType>
        <xsd:sequence>
          <xsd:element name="documentManagement">
            <xsd:complexType>
              <xsd:all>
                <xsd:element ref="ns2:SharedWithUsers" minOccurs="0"/>
                <xsd:element ref="ns2:SharingHintHash"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b7a-2f9d-4b11-8a70-b8adeec1f2f3"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Hint-hash delen" ma:internalName="SharingHintHash" ma:readOnly="true">
      <xsd:simpleType>
        <xsd:restriction base="dms:Text"/>
      </xsd:simpleType>
    </xsd:element>
    <xsd:element name="SharedWithDetails" ma:index="10"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c40555-4930-49f9-9de7-282035349440" elementFormDefault="qualified">
    <xsd:import namespace="http://schemas.microsoft.com/office/2006/documentManagement/types"/>
    <xsd:import namespace="http://schemas.microsoft.com/office/infopath/2007/PartnerControls"/>
    <xsd:element name="LastSharedByUser" ma:index="11" nillable="true" ma:displayName="Laatst gedeeld, per gebruiker" ma:description="" ma:internalName="LastSharedByUser" ma:readOnly="true">
      <xsd:simpleType>
        <xsd:restriction base="dms:Note">
          <xsd:maxLength value="255"/>
        </xsd:restriction>
      </xsd:simpleType>
    </xsd:element>
    <xsd:element name="LastSharedByTime" ma:index="12"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b189b6c-2ec9-404f-8344-cfe33c8ec286"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e37ab7a-2f9d-4b11-8a70-b8adeec1f2f3">
      <UserInfo>
        <DisplayName>Veerle Asaert</DisplayName>
        <AccountId>904</AccountId>
        <AccountType/>
      </UserInfo>
      <UserInfo>
        <DisplayName>Tristan Fransen</DisplayName>
        <AccountId>157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DAC0E1-EB8C-488A-9645-68396A26F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b7a-2f9d-4b11-8a70-b8adeec1f2f3"/>
    <ds:schemaRef ds:uri="2dc40555-4930-49f9-9de7-282035349440"/>
    <ds:schemaRef ds:uri="3b189b6c-2ec9-404f-8344-cfe33c8ec2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A3E96F-7133-41F5-80DF-B5FE2ECD7683}">
  <ds:schemaRefs>
    <ds:schemaRef ds:uri="http://schemas.microsoft.com/office/2006/metadata/properties"/>
    <ds:schemaRef ds:uri="http://schemas.microsoft.com/office/infopath/2007/PartnerControls"/>
    <ds:schemaRef ds:uri="1e37ab7a-2f9d-4b11-8a70-b8adeec1f2f3"/>
  </ds:schemaRefs>
</ds:datastoreItem>
</file>

<file path=customXml/itemProps3.xml><?xml version="1.0" encoding="utf-8"?>
<ds:datastoreItem xmlns:ds="http://schemas.openxmlformats.org/officeDocument/2006/customXml" ds:itemID="{391D9E19-D54E-45B2-A90B-81CCF0C261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1618</TotalTime>
  <Words>2674</Words>
  <Application>Microsoft Office PowerPoint</Application>
  <PresentationFormat>Breedbeeld</PresentationFormat>
  <Paragraphs>130</Paragraphs>
  <Slides>43</Slides>
  <Notes>27</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43</vt:i4>
      </vt:variant>
    </vt:vector>
  </HeadingPairs>
  <TitlesOfParts>
    <vt:vector size="48" baseType="lpstr">
      <vt:lpstr>Arial</vt:lpstr>
      <vt:lpstr>Calibri</vt:lpstr>
      <vt:lpstr>Courier New</vt:lpstr>
      <vt:lpstr>Wingdings</vt:lpstr>
      <vt:lpstr>Kantoorthema</vt:lpstr>
      <vt:lpstr>Neural Networks</vt:lpstr>
      <vt:lpstr>PowerPoint-presentatie</vt:lpstr>
      <vt:lpstr>How well did we do?  Regression</vt:lpstr>
      <vt:lpstr>How well did we do?  Classification</vt:lpstr>
      <vt:lpstr>Hoe minimum loss vinden  gradient nemen </vt:lpstr>
      <vt:lpstr>PowerPoint-presentatie</vt:lpstr>
      <vt:lpstr>PowerPoint-presentatie</vt:lpstr>
      <vt:lpstr>PowerPoint-presentatie</vt:lpstr>
      <vt:lpstr>PowerPoint-presentatie</vt:lpstr>
      <vt:lpstr>PowerPoint-presentatie</vt:lpstr>
      <vt:lpstr>PowerPoint-presentatie</vt:lpstr>
      <vt:lpstr>PowerPoint-presentatie</vt:lpstr>
      <vt:lpstr>Learning Rate – step size</vt:lpstr>
      <vt:lpstr>PowerPoint-presentatie</vt:lpstr>
      <vt:lpstr>PowerPoint-presentatie</vt:lpstr>
      <vt:lpstr>PowerPoint-presentatie</vt:lpstr>
      <vt:lpstr>PowerPoint-presentatie</vt:lpstr>
      <vt:lpstr>PowerPoint-presentatie</vt:lpstr>
      <vt:lpstr>PowerPoint-presentatie</vt:lpstr>
      <vt:lpstr>PowerPoint-presentatie</vt:lpstr>
      <vt:lpstr>Complicated loss landscapes</vt:lpstr>
      <vt:lpstr>Local Minima &amp; Saddle Points</vt:lpstr>
      <vt:lpstr>Solution: Randomness!  Enter: Stochastic Gradient Descent</vt:lpstr>
      <vt:lpstr>Hyper-parameter: (Mini) Batch size</vt:lpstr>
      <vt:lpstr>Hyper-parameter: Learning Rate - Revisited</vt:lpstr>
      <vt:lpstr>Learning Rate: Cycling learning rates –       One Cycle</vt:lpstr>
      <vt:lpstr>Regularization</vt:lpstr>
      <vt:lpstr>PowerPoint-presentatie</vt:lpstr>
      <vt:lpstr>Regularization: Weight Decay</vt:lpstr>
      <vt:lpstr>PowerPoint-presentatie</vt:lpstr>
      <vt:lpstr>Regularization: Early Stopping</vt:lpstr>
      <vt:lpstr>Regularization: Dropout</vt:lpstr>
      <vt:lpstr>Regularization: Ensemble Methods</vt:lpstr>
      <vt:lpstr>Regularization: Data Augmentation</vt:lpstr>
      <vt:lpstr>Regularization/optimizer: Batch normalization</vt:lpstr>
      <vt:lpstr>Hyper-parameter: Optimizers</vt:lpstr>
      <vt:lpstr>PowerPoint-presentatie</vt:lpstr>
      <vt:lpstr>Momentum - RMSProp - Adam</vt:lpstr>
      <vt:lpstr>Hyper-Parameter: Initializers</vt:lpstr>
      <vt:lpstr>Xavier-He initializer (Glorot) </vt:lpstr>
      <vt:lpstr>Interim – Genetic Algorithm</vt:lpstr>
      <vt:lpstr>https://www.cs.cmu.edu/~aharley/vis/fc/flat.html</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Project</dc:title>
  <dc:creator>Bram Heyns</dc:creator>
  <cp:lastModifiedBy>Bram Heyns</cp:lastModifiedBy>
  <cp:revision>48</cp:revision>
  <dcterms:created xsi:type="dcterms:W3CDTF">2019-09-19T10:30:48Z</dcterms:created>
  <dcterms:modified xsi:type="dcterms:W3CDTF">2019-09-30T11:12:59Z</dcterms:modified>
</cp:coreProperties>
</file>